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84" r:id="rId2"/>
    <p:sldId id="778" r:id="rId3"/>
    <p:sldId id="752" r:id="rId4"/>
    <p:sldId id="790" r:id="rId5"/>
    <p:sldId id="791" r:id="rId6"/>
    <p:sldId id="792" r:id="rId7"/>
    <p:sldId id="793" r:id="rId8"/>
    <p:sldId id="794" r:id="rId9"/>
    <p:sldId id="780" r:id="rId10"/>
    <p:sldId id="795" r:id="rId11"/>
    <p:sldId id="796" r:id="rId12"/>
    <p:sldId id="797" r:id="rId13"/>
    <p:sldId id="781" r:id="rId14"/>
    <p:sldId id="798" r:id="rId15"/>
    <p:sldId id="799" r:id="rId16"/>
    <p:sldId id="800" r:id="rId17"/>
    <p:sldId id="801" r:id="rId18"/>
    <p:sldId id="802" r:id="rId19"/>
    <p:sldId id="803" r:id="rId20"/>
    <p:sldId id="805" r:id="rId21"/>
    <p:sldId id="806" r:id="rId22"/>
    <p:sldId id="783" r:id="rId23"/>
    <p:sldId id="804" r:id="rId24"/>
    <p:sldId id="784" r:id="rId25"/>
    <p:sldId id="785" r:id="rId26"/>
    <p:sldId id="807" r:id="rId27"/>
    <p:sldId id="782" r:id="rId28"/>
    <p:sldId id="808" r:id="rId29"/>
    <p:sldId id="779" r:id="rId30"/>
  </p:sldIdLst>
  <p:sldSz cx="9144000" cy="6858000" type="screen4x3"/>
  <p:notesSz cx="7104063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48">
          <p15:clr>
            <a:srgbClr val="A4A3A4"/>
          </p15:clr>
        </p15:guide>
        <p15:guide id="2" pos="2162">
          <p15:clr>
            <a:srgbClr val="A4A3A4"/>
          </p15:clr>
        </p15:guide>
        <p15:guide id="3" orient="horz" pos="3224">
          <p15:clr>
            <a:srgbClr val="A4A3A4"/>
          </p15:clr>
        </p15:guide>
        <p15:guide id="4" pos="223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00CC"/>
    <a:srgbClr val="FFFFFF"/>
    <a:srgbClr val="339966"/>
    <a:srgbClr val="000000"/>
    <a:srgbClr val="FF9999"/>
    <a:srgbClr val="FF3399"/>
    <a:srgbClr val="FF0066"/>
    <a:srgbClr val="00FF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186" autoAdjust="0"/>
  </p:normalViewPr>
  <p:slideViewPr>
    <p:cSldViewPr>
      <p:cViewPr varScale="1">
        <p:scale>
          <a:sx n="105" d="100"/>
          <a:sy n="105" d="100"/>
        </p:scale>
        <p:origin x="177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" y="200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168"/>
    </p:cViewPr>
  </p:sorterViewPr>
  <p:notesViewPr>
    <p:cSldViewPr>
      <p:cViewPr varScale="1">
        <p:scale>
          <a:sx n="56" d="100"/>
          <a:sy n="56" d="100"/>
        </p:scale>
        <p:origin x="-2874" y="-90"/>
      </p:cViewPr>
      <p:guideLst>
        <p:guide orient="horz" pos="3148"/>
        <p:guide pos="2162"/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8" cy="511731"/>
          </a:xfrm>
          <a:prstGeom prst="rect">
            <a:avLst/>
          </a:prstGeom>
        </p:spPr>
        <p:txBody>
          <a:bodyPr vert="horz" lIns="99068" tIns="49534" rIns="99068" bIns="49534" rtlCol="0"/>
          <a:lstStyle>
            <a:lvl1pPr algn="r">
              <a:defRPr sz="1300"/>
            </a:lvl1pPr>
          </a:lstStyle>
          <a:p>
            <a:fld id="{94391C33-BD84-495B-BF2C-682476AA32DF}" type="datetimeFigureOut">
              <a:rPr lang="ko-KR" altLang="en-US" smtClean="0"/>
              <a:pPr/>
              <a:t>2022-12-05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8428" cy="511731"/>
          </a:xfrm>
          <a:prstGeom prst="rect">
            <a:avLst/>
          </a:prstGeom>
        </p:spPr>
        <p:txBody>
          <a:bodyPr vert="horz" lIns="99068" tIns="49534" rIns="99068" bIns="4953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2" y="9721106"/>
            <a:ext cx="3078428" cy="511731"/>
          </a:xfrm>
          <a:prstGeom prst="rect">
            <a:avLst/>
          </a:prstGeom>
        </p:spPr>
        <p:txBody>
          <a:bodyPr vert="horz" lIns="99068" tIns="49534" rIns="99068" bIns="49534" rtlCol="0" anchor="b"/>
          <a:lstStyle>
            <a:lvl1pPr algn="r">
              <a:defRPr sz="1300"/>
            </a:lvl1pPr>
          </a:lstStyle>
          <a:p>
            <a:fld id="{3A11ACA4-2834-41BD-9BEB-4D1B974633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2250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8" cy="511731"/>
          </a:xfrm>
          <a:prstGeom prst="rect">
            <a:avLst/>
          </a:prstGeom>
        </p:spPr>
        <p:txBody>
          <a:bodyPr vert="horz" lIns="99068" tIns="49534" rIns="99068" bIns="49534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8" cy="511731"/>
          </a:xfrm>
          <a:prstGeom prst="rect">
            <a:avLst/>
          </a:prstGeom>
        </p:spPr>
        <p:txBody>
          <a:bodyPr vert="horz" lIns="99068" tIns="49534" rIns="99068" bIns="49534" rtlCol="0"/>
          <a:lstStyle>
            <a:lvl1pPr algn="r">
              <a:defRPr sz="1300"/>
            </a:lvl1pPr>
          </a:lstStyle>
          <a:p>
            <a:fld id="{0FCB2506-EE0F-437A-B5F4-B92D5123A260}" type="datetimeFigureOut">
              <a:rPr lang="ko-KR" altLang="en-US" smtClean="0"/>
              <a:pPr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6763"/>
            <a:ext cx="5119687" cy="3838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8" tIns="49534" rIns="99068" bIns="4953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861442"/>
            <a:ext cx="5683250" cy="4605576"/>
          </a:xfrm>
          <a:prstGeom prst="rect">
            <a:avLst/>
          </a:prstGeom>
        </p:spPr>
        <p:txBody>
          <a:bodyPr vert="horz" lIns="99068" tIns="49534" rIns="99068" bIns="4953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8" cy="511731"/>
          </a:xfrm>
          <a:prstGeom prst="rect">
            <a:avLst/>
          </a:prstGeom>
        </p:spPr>
        <p:txBody>
          <a:bodyPr vert="horz" lIns="99068" tIns="49534" rIns="99068" bIns="49534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8" cy="511731"/>
          </a:xfrm>
          <a:prstGeom prst="rect">
            <a:avLst/>
          </a:prstGeom>
        </p:spPr>
        <p:txBody>
          <a:bodyPr vert="horz" lIns="99068" tIns="49534" rIns="99068" bIns="49534" rtlCol="0" anchor="b"/>
          <a:lstStyle>
            <a:lvl1pPr algn="r">
              <a:defRPr sz="1300"/>
            </a:lvl1pPr>
          </a:lstStyle>
          <a:p>
            <a:fld id="{B11B87C6-27D7-4E8A-8ED9-F2BFAD509F8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694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 typeface="Arial" charset="0"/>
              <a:buChar char="•"/>
            </a:pPr>
            <a:endParaRPr lang="ko-KR" altLang="en-US" dirty="0"/>
          </a:p>
        </p:txBody>
      </p:sp>
      <p:sp>
        <p:nvSpPr>
          <p:cNvPr id="62468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63956" indent="-293828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75316" indent="-2350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45443" indent="-2350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115569" indent="-235063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85696" indent="-235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3055823" indent="-235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525950" indent="-235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996075" indent="-235063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fld id="{53E7569F-E907-40CB-BEBB-6DC6022D3D22}" type="slidenum">
              <a:rPr lang="en-US" altLang="ko-KR" smtClean="0"/>
              <a:pPr eaLnBrk="1" hangingPunct="1"/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77536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7C6-27D7-4E8A-8ED9-F2BFAD509F8B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992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7C6-27D7-4E8A-8ED9-F2BFAD509F8B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4173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7C6-27D7-4E8A-8ED9-F2BFAD509F8B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9904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7C6-27D7-4E8A-8ED9-F2BFAD509F8B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2039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7C6-27D7-4E8A-8ED9-F2BFAD509F8B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434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7C6-27D7-4E8A-8ED9-F2BFAD509F8B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459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7C6-27D7-4E8A-8ED9-F2BFAD509F8B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5571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7C6-27D7-4E8A-8ED9-F2BFAD509F8B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8374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B87C6-27D7-4E8A-8ED9-F2BFAD509F8B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66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5"/>
          <p:cNvSpPr>
            <a:spLocks noGrp="1"/>
          </p:cNvSpPr>
          <p:nvPr>
            <p:ph idx="1"/>
          </p:nvPr>
        </p:nvSpPr>
        <p:spPr>
          <a:xfrm>
            <a:off x="3707904" y="4149080"/>
            <a:ext cx="4752975" cy="1046583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Tahoma" pitchFamily="34" charset="0"/>
                <a:cs typeface="Tahoma" pitchFamily="34" charset="0"/>
              </a:defRPr>
            </a:lvl1pPr>
          </a:lstStyle>
          <a:p>
            <a:pPr marL="0" indent="0">
              <a:buNone/>
            </a:pP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07704" y="1700808"/>
            <a:ext cx="6707088" cy="606919"/>
          </a:xfrm>
          <a:prstGeom prst="rect">
            <a:avLst/>
          </a:prstGeom>
        </p:spPr>
        <p:txBody>
          <a:bodyPr/>
          <a:lstStyle>
            <a:lvl1pPr>
              <a:defRPr sz="3000" b="1"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8" name="Rectangle 28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3779912" y="5195663"/>
            <a:ext cx="2133600" cy="4762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Tahoma" pitchFamily="34" charset="0"/>
                <a:ea typeface="+mn-ea"/>
                <a:cs typeface="Tahoma" pitchFamily="34" charset="0"/>
              </a:defRPr>
            </a:lvl1pPr>
          </a:lstStyle>
          <a:p>
            <a:pPr>
              <a:defRPr/>
            </a:pPr>
            <a:fld id="{B2BD8180-3730-4F69-B2E2-0CA13ED052EC}" type="datetime5">
              <a:rPr lang="ko-KR" altLang="en-US" smtClean="0"/>
              <a:pPr>
                <a:defRPr/>
              </a:pPr>
              <a:t>2022/12/5</a:t>
            </a:fld>
            <a:endParaRPr lang="en-US" altLang="ko-KR" dirty="0">
              <a:ea typeface="Tahoma" pitchFamily="34" charset="0"/>
            </a:endParaRPr>
          </a:p>
        </p:txBody>
      </p:sp>
    </p:spTree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46"/>
          <a:stretch/>
        </p:blipFill>
        <p:spPr bwMode="auto">
          <a:xfrm>
            <a:off x="1436246" y="1484784"/>
            <a:ext cx="3951287" cy="723631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5"/>
          <p:cNvSpPr>
            <a:spLocks noGrp="1"/>
          </p:cNvSpPr>
          <p:nvPr>
            <p:ph idx="1"/>
          </p:nvPr>
        </p:nvSpPr>
        <p:spPr>
          <a:xfrm>
            <a:off x="2483321" y="2564904"/>
            <a:ext cx="4608959" cy="3456384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Tahoma" pitchFamily="34" charset="0"/>
                <a:cs typeface="Tahoma" pitchFamily="34" charset="0"/>
              </a:defRPr>
            </a:lvl1pPr>
          </a:lstStyle>
          <a:p>
            <a:pPr marL="0" indent="0">
              <a:buNone/>
            </a:pPr>
            <a:endParaRPr lang="ko-KR" altLang="en-US" dirty="0"/>
          </a:p>
        </p:txBody>
      </p:sp>
      <p:sp>
        <p:nvSpPr>
          <p:cNvPr id="27" name="직사각형 26"/>
          <p:cNvSpPr/>
          <p:nvPr userDrawn="1"/>
        </p:nvSpPr>
        <p:spPr>
          <a:xfrm>
            <a:off x="8100392" y="6525344"/>
            <a:ext cx="1043608" cy="221346"/>
          </a:xfrm>
          <a:prstGeom prst="rect">
            <a:avLst/>
          </a:prstGeom>
          <a:gradFill flip="none" rotWithShape="1">
            <a:gsLst>
              <a:gs pos="14000">
                <a:schemeClr val="bg1">
                  <a:alpha val="64000"/>
                </a:schemeClr>
              </a:gs>
              <a:gs pos="61000">
                <a:schemeClr val="bg1">
                  <a:alpha val="0"/>
                </a:schemeClr>
              </a:gs>
              <a:gs pos="0">
                <a:schemeClr val="bg1">
                  <a:alpha val="5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47554" y="6525344"/>
            <a:ext cx="504056" cy="216024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defRPr>
            </a:lvl1pPr>
          </a:lstStyle>
          <a:p>
            <a:fld id="{77F69F76-F7C7-4AAE-93C8-40CCE10121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2" name="그룹 1"/>
          <p:cNvGrpSpPr/>
          <p:nvPr userDrawn="1"/>
        </p:nvGrpSpPr>
        <p:grpSpPr>
          <a:xfrm>
            <a:off x="2411760" y="2283057"/>
            <a:ext cx="4297818" cy="59568"/>
            <a:chOff x="35496" y="623894"/>
            <a:chExt cx="6912768" cy="71505"/>
          </a:xfrm>
        </p:grpSpPr>
        <p:sp>
          <p:nvSpPr>
            <p:cNvPr id="11" name="직사각형 10"/>
            <p:cNvSpPr/>
            <p:nvPr userDrawn="1"/>
          </p:nvSpPr>
          <p:spPr>
            <a:xfrm>
              <a:off x="35496" y="624213"/>
              <a:ext cx="6912768" cy="71186"/>
            </a:xfrm>
            <a:prstGeom prst="rect">
              <a:avLst/>
            </a:prstGeom>
            <a:gradFill>
              <a:gsLst>
                <a:gs pos="79000">
                  <a:srgbClr val="6B99CF"/>
                </a:gs>
                <a:gs pos="833">
                  <a:schemeClr val="bg1">
                    <a:lumMod val="95000"/>
                  </a:schemeClr>
                </a:gs>
                <a:gs pos="6000">
                  <a:srgbClr val="3B74B3">
                    <a:alpha val="98000"/>
                  </a:srgbClr>
                </a:gs>
                <a:gs pos="57000">
                  <a:srgbClr val="3B74B3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 userDrawn="1"/>
          </p:nvSpPr>
          <p:spPr>
            <a:xfrm>
              <a:off x="586670" y="623894"/>
              <a:ext cx="816978" cy="64123"/>
            </a:xfrm>
            <a:prstGeom prst="rect">
              <a:avLst/>
            </a:prstGeom>
            <a:gradFill flip="none" rotWithShape="1">
              <a:gsLst>
                <a:gs pos="1250">
                  <a:schemeClr val="tx2">
                    <a:lumMod val="60000"/>
                    <a:lumOff val="40000"/>
                    <a:alpha val="19000"/>
                  </a:schemeClr>
                </a:gs>
                <a:gs pos="28000">
                  <a:schemeClr val="tx2">
                    <a:lumMod val="75000"/>
                  </a:schemeClr>
                </a:gs>
                <a:gs pos="55000">
                  <a:schemeClr val="tx2">
                    <a:lumMod val="75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08351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107504" y="175130"/>
            <a:ext cx="5723901" cy="432049"/>
          </a:xfrm>
          <a:prstGeom prst="rect">
            <a:avLst/>
          </a:prstGeom>
          <a:gradFill flip="none" rotWithShape="1">
            <a:gsLst>
              <a:gs pos="0">
                <a:srgbClr val="A3BBE6">
                  <a:alpha val="0"/>
                </a:srgbClr>
              </a:gs>
              <a:gs pos="13000">
                <a:schemeClr val="tx2">
                  <a:lumMod val="16000"/>
                  <a:lumOff val="84000"/>
                </a:schemeClr>
              </a:gs>
              <a:gs pos="48000">
                <a:schemeClr val="accent1">
                  <a:lumMod val="13000"/>
                  <a:lumOff val="87000"/>
                </a:schemeClr>
              </a:gs>
              <a:gs pos="100000">
                <a:schemeClr val="tx2">
                  <a:lumMod val="40000"/>
                  <a:lumOff val="6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>
          <a:xfrm>
            <a:off x="483174" y="908720"/>
            <a:ext cx="8424936" cy="5544616"/>
          </a:xfrm>
          <a:prstGeom prst="rect">
            <a:avLst/>
          </a:prstGeom>
        </p:spPr>
        <p:txBody>
          <a:bodyPr/>
          <a:lstStyle>
            <a:lvl1pPr marL="216000" indent="-216000">
              <a:spcBef>
                <a:spcPts val="600"/>
              </a:spcBef>
              <a:buFont typeface="Wingdings" pitchFamily="2" charset="2"/>
              <a:buChar char="§"/>
              <a:defRPr sz="2000">
                <a:latin typeface="Tahoma" pitchFamily="34" charset="0"/>
                <a:cs typeface="Tahoma" pitchFamily="34" charset="0"/>
              </a:defRPr>
            </a:lvl1pPr>
            <a:lvl2pPr marL="684000" indent="-216000">
              <a:spcBef>
                <a:spcPts val="600"/>
              </a:spcBef>
              <a:buFont typeface="Arial" pitchFamily="34" charset="0"/>
              <a:buChar char="•"/>
              <a:defRPr sz="1800">
                <a:latin typeface="Tahoma" pitchFamily="34" charset="0"/>
                <a:cs typeface="Tahoma" pitchFamily="34" charset="0"/>
              </a:defRPr>
            </a:lvl2pPr>
            <a:lvl3pPr marL="1080000" indent="-288000">
              <a:spcBef>
                <a:spcPts val="600"/>
              </a:spcBef>
              <a:buSzPct val="90000"/>
              <a:buFontTx/>
              <a:buBlip>
                <a:blip r:embed="rId2"/>
              </a:buBlip>
              <a:defRPr sz="1600">
                <a:latin typeface="Tahoma" pitchFamily="34" charset="0"/>
                <a:cs typeface="Tahoma" pitchFamily="34" charset="0"/>
              </a:defRPr>
            </a:lvl3pPr>
            <a:lvl4pPr marL="1600200" indent="-228600">
              <a:spcBef>
                <a:spcPts val="600"/>
              </a:spcBef>
              <a:buFontTx/>
              <a:buBlip>
                <a:blip r:embed="rId2"/>
              </a:buBlip>
              <a:defRPr sz="1400">
                <a:latin typeface="Tahoma" pitchFamily="34" charset="0"/>
                <a:cs typeface="Tahoma" pitchFamily="34" charset="0"/>
              </a:defRPr>
            </a:lvl4pPr>
            <a:lvl5pPr marL="2057400" indent="-228600">
              <a:spcBef>
                <a:spcPts val="600"/>
              </a:spcBef>
              <a:buFontTx/>
              <a:buBlip>
                <a:blip r:embed="rId2"/>
              </a:buBlip>
              <a:defRPr sz="1300">
                <a:latin typeface="Tahoma" pitchFamily="34" charset="0"/>
                <a:cs typeface="Tahoma" pitchFamily="34" charset="0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51520" y="147892"/>
            <a:ext cx="8496944" cy="459287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rgbClr val="05234F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4" name="직사각형 23"/>
          <p:cNvSpPr/>
          <p:nvPr userDrawn="1"/>
        </p:nvSpPr>
        <p:spPr>
          <a:xfrm>
            <a:off x="8100392" y="6525344"/>
            <a:ext cx="1043608" cy="221346"/>
          </a:xfrm>
          <a:prstGeom prst="rect">
            <a:avLst/>
          </a:prstGeom>
          <a:gradFill flip="none" rotWithShape="1">
            <a:gsLst>
              <a:gs pos="14000">
                <a:schemeClr val="bg1">
                  <a:alpha val="64000"/>
                </a:schemeClr>
              </a:gs>
              <a:gs pos="61000">
                <a:schemeClr val="bg1">
                  <a:alpha val="0"/>
                </a:schemeClr>
              </a:gs>
              <a:gs pos="0">
                <a:schemeClr val="bg1">
                  <a:alpha val="5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47554" y="6525344"/>
            <a:ext cx="504056" cy="216024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defRPr>
            </a:lvl1pPr>
          </a:lstStyle>
          <a:p>
            <a:fld id="{77F69F76-F7C7-4AAE-93C8-40CCE10121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59693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중간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2195736" y="2636912"/>
            <a:ext cx="5040560" cy="792088"/>
          </a:xfrm>
          <a:prstGeom prst="rect">
            <a:avLst/>
          </a:prstGeom>
        </p:spPr>
        <p:txBody>
          <a:bodyPr/>
          <a:lstStyle>
            <a:lvl1pPr algn="l">
              <a:defRPr sz="3500" b="1">
                <a:solidFill>
                  <a:srgbClr val="05234F"/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24" name="직사각형 23"/>
          <p:cNvSpPr/>
          <p:nvPr userDrawn="1"/>
        </p:nvSpPr>
        <p:spPr>
          <a:xfrm>
            <a:off x="8100392" y="6525344"/>
            <a:ext cx="1043608" cy="221346"/>
          </a:xfrm>
          <a:prstGeom prst="rect">
            <a:avLst/>
          </a:prstGeom>
          <a:gradFill flip="none" rotWithShape="1">
            <a:gsLst>
              <a:gs pos="14000">
                <a:schemeClr val="bg1">
                  <a:alpha val="64000"/>
                </a:schemeClr>
              </a:gs>
              <a:gs pos="61000">
                <a:schemeClr val="bg1">
                  <a:alpha val="0"/>
                </a:schemeClr>
              </a:gs>
              <a:gs pos="0">
                <a:schemeClr val="bg1">
                  <a:alpha val="56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47554" y="6525344"/>
            <a:ext cx="504056" cy="216024"/>
          </a:xfrm>
          <a:prstGeom prst="rect">
            <a:avLst/>
          </a:prstGeom>
        </p:spPr>
        <p:txBody>
          <a:bodyPr/>
          <a:lstStyle>
            <a:lvl1pPr algn="ctr">
              <a:defRPr sz="1200" b="1" i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cs typeface="Tahoma" pitchFamily="34" charset="0"/>
              </a:defRPr>
            </a:lvl1pPr>
          </a:lstStyle>
          <a:p>
            <a:fld id="{77F69F76-F7C7-4AAE-93C8-40CCE101210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912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3" r:id="rId2"/>
    <p:sldLayoutId id="2147483672" r:id="rId3"/>
    <p:sldLayoutId id="2147483674" r:id="rId4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8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kr.mathworks.com/help/matlab/ref/mat2cell.html" TargetMode="External"/><Relationship Id="rId2" Type="http://schemas.openxmlformats.org/officeDocument/2006/relationships/hyperlink" Target="https://kr.mathworks.com/matlabcentral/answers/409032-how-do-i-compute-the-maxpool-of-a-image-let-us-say-stride-of-2-2-on-a-mxn-matrix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atsgo.github.io/deep%20learning/2017/04/05/CNNbackprop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5"/>
          <p:cNvSpPr>
            <a:spLocks noGrp="1" noChangeArrowheads="1"/>
          </p:cNvSpPr>
          <p:nvPr>
            <p:ph idx="1"/>
          </p:nvPr>
        </p:nvSpPr>
        <p:spPr>
          <a:xfrm>
            <a:off x="1676420" y="3933056"/>
            <a:ext cx="5753100" cy="1677229"/>
          </a:xfrm>
        </p:spPr>
        <p:txBody>
          <a:bodyPr/>
          <a:lstStyle/>
          <a:p>
            <a:pPr lvl="0" algn="ctr">
              <a:lnSpc>
                <a:spcPct val="80000"/>
              </a:lnSpc>
              <a:buNone/>
              <a:defRPr/>
            </a:pPr>
            <a:r>
              <a:rPr lang="en-US" altLang="ko-KR" dirty="0" smtClean="0">
                <a:latin typeface="Arial" charset="0"/>
              </a:rPr>
              <a:t>ICT</a:t>
            </a:r>
            <a:r>
              <a:rPr lang="ko-KR" altLang="en-US" dirty="0" smtClean="0">
                <a:latin typeface="Arial" charset="0"/>
              </a:rPr>
              <a:t>로봇기계공학부</a:t>
            </a:r>
            <a:endParaRPr lang="en-US" altLang="ko-KR" dirty="0" smtClean="0">
              <a:latin typeface="Arial" charset="0"/>
            </a:endParaRPr>
          </a:p>
          <a:p>
            <a:pPr lvl="0" algn="ctr">
              <a:lnSpc>
                <a:spcPct val="80000"/>
              </a:lnSpc>
              <a:buNone/>
              <a:defRPr/>
            </a:pPr>
            <a:endParaRPr lang="en-US" altLang="ko-KR" sz="2000" dirty="0">
              <a:latin typeface="Arial" charset="0"/>
            </a:endParaRPr>
          </a:p>
          <a:p>
            <a:pPr lvl="0" algn="ctr">
              <a:lnSpc>
                <a:spcPct val="80000"/>
              </a:lnSpc>
              <a:buNone/>
              <a:defRPr/>
            </a:pPr>
            <a:r>
              <a:rPr lang="en-US" altLang="ko-KR" sz="2000" dirty="0" smtClean="0">
                <a:latin typeface="Arial" charset="0"/>
              </a:rPr>
              <a:t>2022730094 </a:t>
            </a:r>
            <a:r>
              <a:rPr lang="ko-KR" altLang="en-US" sz="2000" dirty="0" smtClean="0">
                <a:latin typeface="Arial" charset="0"/>
              </a:rPr>
              <a:t>장민창</a:t>
            </a:r>
            <a:endParaRPr lang="en-US" altLang="ko-KR" sz="2000" dirty="0" smtClean="0">
              <a:latin typeface="Arial" charset="0"/>
            </a:endParaRPr>
          </a:p>
        </p:txBody>
      </p:sp>
      <p:sp>
        <p:nvSpPr>
          <p:cNvPr id="11267" name="Rectangle 4"/>
          <p:cNvSpPr>
            <a:spLocks noGrp="1" noChangeArrowheads="1"/>
          </p:cNvSpPr>
          <p:nvPr>
            <p:ph type="title"/>
          </p:nvPr>
        </p:nvSpPr>
        <p:spPr>
          <a:xfrm>
            <a:off x="611291" y="1661260"/>
            <a:ext cx="7992888" cy="1157610"/>
          </a:xfrm>
        </p:spPr>
        <p:txBody>
          <a:bodyPr/>
          <a:lstStyle/>
          <a:p>
            <a:r>
              <a:rPr lang="ko-KR" altLang="en-US" sz="4400" dirty="0" smtClean="0"/>
              <a:t>기말고사 프로젝트</a:t>
            </a:r>
            <a:r>
              <a:rPr lang="en-US" altLang="ko-KR" sz="4400" dirty="0" smtClean="0"/>
              <a:t/>
            </a:r>
            <a:br>
              <a:rPr lang="en-US" altLang="ko-KR" sz="4400" dirty="0" smtClean="0"/>
            </a:br>
            <a:r>
              <a:rPr lang="en-US" altLang="ko-KR" sz="4000" dirty="0" smtClean="0"/>
              <a:t/>
            </a:r>
            <a:br>
              <a:rPr lang="en-US" altLang="ko-KR" sz="4000" dirty="0" smtClean="0"/>
            </a:br>
            <a:endParaRPr lang="en-US" altLang="ko-KR" sz="3600" b="0" dirty="0"/>
          </a:p>
        </p:txBody>
      </p:sp>
      <p:pic>
        <p:nvPicPr>
          <p:cNvPr id="147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06" y="6272502"/>
            <a:ext cx="2428860" cy="514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8156" y="-273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인공지능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44145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ko-KR" sz="2200" dirty="0" err="1" smtClean="0"/>
              <a:t>MaxPool</a:t>
            </a:r>
            <a:r>
              <a:rPr lang="en-US" altLang="ko-KR" sz="2200" dirty="0" smtClean="0"/>
              <a:t> </a:t>
            </a:r>
          </a:p>
          <a:p>
            <a:pPr marL="0" indent="0">
              <a:buNone/>
            </a:pPr>
            <a:r>
              <a:rPr lang="en-US" altLang="ko-KR" dirty="0" smtClean="0"/>
              <a:t>- conv’ </a:t>
            </a:r>
            <a:r>
              <a:rPr lang="ko-KR" altLang="en-US" dirty="0" smtClean="0"/>
              <a:t>다음 </a:t>
            </a:r>
            <a:r>
              <a:rPr lang="en-US" altLang="ko-KR" dirty="0" smtClean="0"/>
              <a:t>Pooling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MaxPooling</a:t>
            </a:r>
            <a:r>
              <a:rPr lang="ko-KR" altLang="en-US" dirty="0" smtClean="0"/>
              <a:t>으로 수행할 수 있게 해주는 함수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함수 및 코드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819" y="1838227"/>
            <a:ext cx="7504345" cy="36856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3174" y="5605704"/>
            <a:ext cx="4588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</a:t>
            </a:r>
            <a:r>
              <a:rPr lang="en-US" altLang="ko-KR" dirty="0" smtClean="0"/>
              <a:t>x = [2 2 2 2 2 2 2 2 2 2]  </a:t>
            </a:r>
          </a:p>
          <a:p>
            <a:r>
              <a:rPr lang="en-US" altLang="ko-KR" dirty="0" err="1" smtClean="0"/>
              <a:t>ey</a:t>
            </a:r>
            <a:r>
              <a:rPr lang="en-US" altLang="ko-KR" dirty="0" smtClean="0"/>
              <a:t> = [2 </a:t>
            </a:r>
            <a:r>
              <a:rPr lang="en-US" altLang="ko-KR" dirty="0"/>
              <a:t>2 2 2 2 2 2 2 2 2] 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283968" y="5605704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[2 2][2 2][2 2][2 2][2 2]</a:t>
            </a:r>
          </a:p>
          <a:p>
            <a:r>
              <a:rPr lang="en-US" altLang="ko-KR" dirty="0"/>
              <a:t>[2 2][2 2][2 2][2 2][2 2]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13" name="오른쪽 화살표 12"/>
          <p:cNvSpPr/>
          <p:nvPr/>
        </p:nvSpPr>
        <p:spPr>
          <a:xfrm>
            <a:off x="3563888" y="5748849"/>
            <a:ext cx="504056" cy="36004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01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ko-KR" sz="2200" dirty="0" err="1" smtClean="0"/>
              <a:t>MaxPool</a:t>
            </a:r>
            <a:r>
              <a:rPr lang="en-US" altLang="ko-KR" sz="2200" dirty="0" smtClean="0"/>
              <a:t> </a:t>
            </a:r>
          </a:p>
          <a:p>
            <a:pPr marL="0" indent="0">
              <a:buNone/>
            </a:pPr>
            <a:r>
              <a:rPr lang="en-US" altLang="ko-KR" dirty="0" smtClean="0"/>
              <a:t>- conv’ </a:t>
            </a:r>
            <a:r>
              <a:rPr lang="ko-KR" altLang="en-US" dirty="0" smtClean="0"/>
              <a:t>다음 </a:t>
            </a:r>
            <a:r>
              <a:rPr lang="en-US" altLang="ko-KR" dirty="0" smtClean="0"/>
              <a:t>Pooling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MaxPooling</a:t>
            </a:r>
            <a:r>
              <a:rPr lang="ko-KR" altLang="en-US" dirty="0" smtClean="0"/>
              <a:t>으로 수행할 수 있게 해주는 함수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함수 및 코드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0" y="1916832"/>
            <a:ext cx="8388424" cy="10032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262" y="1707438"/>
            <a:ext cx="6840760" cy="51059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10" y="1707438"/>
            <a:ext cx="8748464" cy="471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39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200" dirty="0" smtClean="0"/>
              <a:t>2. How to make a table?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함수 및 코드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74" y="1268761"/>
            <a:ext cx="7843333" cy="5486116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331640" y="2348880"/>
            <a:ext cx="648072" cy="29523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02" y="1734306"/>
            <a:ext cx="6619875" cy="418147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89" y="1319448"/>
            <a:ext cx="7810500" cy="538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63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200" dirty="0" smtClean="0"/>
              <a:t>흐름도</a:t>
            </a:r>
            <a:endParaRPr lang="en-US" altLang="ko-KR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결과 소개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grpSp>
        <p:nvGrpSpPr>
          <p:cNvPr id="31" name="그룹 30"/>
          <p:cNvGrpSpPr/>
          <p:nvPr/>
        </p:nvGrpSpPr>
        <p:grpSpPr>
          <a:xfrm>
            <a:off x="2319378" y="1412776"/>
            <a:ext cx="4752528" cy="504056"/>
            <a:chOff x="2319378" y="1412776"/>
            <a:chExt cx="4752528" cy="504056"/>
          </a:xfrm>
        </p:grpSpPr>
        <p:sp>
          <p:nvSpPr>
            <p:cNvPr id="6" name="모서리가 둥근 직사각형 5"/>
            <p:cNvSpPr/>
            <p:nvPr/>
          </p:nvSpPr>
          <p:spPr>
            <a:xfrm>
              <a:off x="2319378" y="1412776"/>
              <a:ext cx="4752528" cy="504056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829892" y="1480138"/>
              <a:ext cx="17315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1. TestPic2OHE</a:t>
              </a:r>
              <a:endParaRPr lang="ko-KR" altLang="en-US" dirty="0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319378" y="2414887"/>
            <a:ext cx="4752528" cy="504056"/>
            <a:chOff x="2319378" y="1412776"/>
            <a:chExt cx="4752528" cy="504056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2319378" y="1412776"/>
              <a:ext cx="4752528" cy="504056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29892" y="1480138"/>
              <a:ext cx="1947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r>
                <a:rPr lang="en-US" altLang="ko-KR" dirty="0" smtClean="0"/>
                <a:t>. TestOHE2Num</a:t>
              </a:r>
              <a:endParaRPr lang="ko-KR" altLang="en-US" dirty="0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319378" y="3421582"/>
            <a:ext cx="4752528" cy="504056"/>
            <a:chOff x="2319378" y="1412776"/>
            <a:chExt cx="4752528" cy="504056"/>
          </a:xfrm>
        </p:grpSpPr>
        <p:sp>
          <p:nvSpPr>
            <p:cNvPr id="36" name="모서리가 둥근 직사각형 35"/>
            <p:cNvSpPr/>
            <p:nvPr/>
          </p:nvSpPr>
          <p:spPr>
            <a:xfrm>
              <a:off x="2319378" y="1412776"/>
              <a:ext cx="4752528" cy="504056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829892" y="1480138"/>
              <a:ext cx="25494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3</a:t>
              </a:r>
              <a:r>
                <a:rPr lang="en-US" altLang="ko-KR" dirty="0" smtClean="0"/>
                <a:t>. Test11bit2Binary8bit</a:t>
              </a:r>
              <a:endParaRPr lang="ko-KR" altLang="en-US" dirty="0"/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2319378" y="4433403"/>
            <a:ext cx="4752528" cy="504056"/>
            <a:chOff x="2319378" y="1412776"/>
            <a:chExt cx="4752528" cy="504056"/>
          </a:xfrm>
        </p:grpSpPr>
        <p:sp>
          <p:nvSpPr>
            <p:cNvPr id="39" name="모서리가 둥근 직사각형 38"/>
            <p:cNvSpPr/>
            <p:nvPr/>
          </p:nvSpPr>
          <p:spPr>
            <a:xfrm>
              <a:off x="2319378" y="1412776"/>
              <a:ext cx="4752528" cy="504056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29892" y="1480138"/>
              <a:ext cx="20136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4</a:t>
              </a:r>
              <a:r>
                <a:rPr lang="en-US" altLang="ko-KR" dirty="0" smtClean="0"/>
                <a:t>. Test8bit2Seg14</a:t>
              </a:r>
              <a:endParaRPr lang="ko-KR" altLang="en-US" dirty="0"/>
            </a:p>
          </p:txBody>
        </p:sp>
      </p:grpSp>
      <p:grpSp>
        <p:nvGrpSpPr>
          <p:cNvPr id="41" name="그룹 40"/>
          <p:cNvGrpSpPr/>
          <p:nvPr/>
        </p:nvGrpSpPr>
        <p:grpSpPr>
          <a:xfrm>
            <a:off x="2319378" y="5443369"/>
            <a:ext cx="4752528" cy="504056"/>
            <a:chOff x="2319378" y="1412776"/>
            <a:chExt cx="4752528" cy="504056"/>
          </a:xfrm>
        </p:grpSpPr>
        <p:sp>
          <p:nvSpPr>
            <p:cNvPr id="42" name="모서리가 둥근 직사각형 41"/>
            <p:cNvSpPr/>
            <p:nvPr/>
          </p:nvSpPr>
          <p:spPr>
            <a:xfrm>
              <a:off x="2319378" y="1412776"/>
              <a:ext cx="4752528" cy="504056"/>
            </a:xfrm>
            <a:prstGeom prst="roundRect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29892" y="1480138"/>
              <a:ext cx="1893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5</a:t>
              </a:r>
              <a:r>
                <a:rPr lang="en-US" altLang="ko-KR" dirty="0" smtClean="0"/>
                <a:t>. Test14bit2LED</a:t>
              </a:r>
              <a:endParaRPr lang="ko-KR" altLang="en-US" dirty="0"/>
            </a:p>
          </p:txBody>
        </p:sp>
      </p:grpSp>
      <p:sp>
        <p:nvSpPr>
          <p:cNvPr id="44" name="아래쪽 화살표 43"/>
          <p:cNvSpPr/>
          <p:nvPr/>
        </p:nvSpPr>
        <p:spPr>
          <a:xfrm>
            <a:off x="4632577" y="2018562"/>
            <a:ext cx="288032" cy="299178"/>
          </a:xfrm>
          <a:prstGeom prst="downArrow">
            <a:avLst/>
          </a:prstGeom>
          <a:solidFill>
            <a:srgbClr val="FFFF00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아래쪽 화살표 44"/>
          <p:cNvSpPr/>
          <p:nvPr/>
        </p:nvSpPr>
        <p:spPr>
          <a:xfrm>
            <a:off x="4632577" y="3016090"/>
            <a:ext cx="288032" cy="299178"/>
          </a:xfrm>
          <a:prstGeom prst="downArrow">
            <a:avLst/>
          </a:prstGeom>
          <a:solidFill>
            <a:srgbClr val="FFFF00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아래쪽 화살표 45"/>
          <p:cNvSpPr/>
          <p:nvPr/>
        </p:nvSpPr>
        <p:spPr>
          <a:xfrm>
            <a:off x="4632577" y="4029004"/>
            <a:ext cx="288032" cy="299178"/>
          </a:xfrm>
          <a:prstGeom prst="downArrow">
            <a:avLst/>
          </a:prstGeom>
          <a:solidFill>
            <a:srgbClr val="FFFF00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아래쪽 화살표 46"/>
          <p:cNvSpPr/>
          <p:nvPr/>
        </p:nvSpPr>
        <p:spPr>
          <a:xfrm>
            <a:off x="4632051" y="5037482"/>
            <a:ext cx="288032" cy="299178"/>
          </a:xfrm>
          <a:prstGeom prst="downArrow">
            <a:avLst/>
          </a:prstGeom>
          <a:solidFill>
            <a:srgbClr val="FFFF00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7308304" y="1480138"/>
            <a:ext cx="1205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Save data</a:t>
            </a:r>
            <a:endParaRPr lang="ko-KR" altLang="en-US" dirty="0"/>
          </a:p>
        </p:txBody>
      </p:sp>
      <p:grpSp>
        <p:nvGrpSpPr>
          <p:cNvPr id="52" name="그룹 51"/>
          <p:cNvGrpSpPr/>
          <p:nvPr/>
        </p:nvGrpSpPr>
        <p:grpSpPr>
          <a:xfrm>
            <a:off x="7308304" y="2313088"/>
            <a:ext cx="1231363" cy="908141"/>
            <a:chOff x="7308304" y="2313088"/>
            <a:chExt cx="1231363" cy="908141"/>
          </a:xfrm>
        </p:grpSpPr>
        <p:sp>
          <p:nvSpPr>
            <p:cNvPr id="49" name="TextBox 48"/>
            <p:cNvSpPr txBox="1"/>
            <p:nvPr/>
          </p:nvSpPr>
          <p:spPr>
            <a:xfrm>
              <a:off x="7308304" y="2851897"/>
              <a:ext cx="1205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Save data</a:t>
              </a:r>
              <a:endParaRPr lang="ko-KR" altLang="en-US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308304" y="2313088"/>
              <a:ext cx="1231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Load data</a:t>
              </a:r>
              <a:endParaRPr lang="ko-KR" altLang="en-US" dirty="0"/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7308303" y="3318304"/>
            <a:ext cx="1231363" cy="908141"/>
            <a:chOff x="7308304" y="2313088"/>
            <a:chExt cx="1231363" cy="908141"/>
          </a:xfrm>
        </p:grpSpPr>
        <p:sp>
          <p:nvSpPr>
            <p:cNvPr id="54" name="TextBox 53"/>
            <p:cNvSpPr txBox="1"/>
            <p:nvPr/>
          </p:nvSpPr>
          <p:spPr>
            <a:xfrm>
              <a:off x="7308304" y="2851897"/>
              <a:ext cx="1205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Save data</a:t>
              </a:r>
              <a:endParaRPr lang="ko-KR" altLang="en-US" dirty="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7308304" y="2313088"/>
              <a:ext cx="1231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Load data</a:t>
              </a:r>
              <a:endParaRPr lang="ko-KR" altLang="en-US" dirty="0"/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7308303" y="4323520"/>
            <a:ext cx="1231363" cy="908141"/>
            <a:chOff x="7308304" y="2313088"/>
            <a:chExt cx="1231363" cy="908141"/>
          </a:xfrm>
        </p:grpSpPr>
        <p:sp>
          <p:nvSpPr>
            <p:cNvPr id="57" name="TextBox 56"/>
            <p:cNvSpPr txBox="1"/>
            <p:nvPr/>
          </p:nvSpPr>
          <p:spPr>
            <a:xfrm>
              <a:off x="7308304" y="2851897"/>
              <a:ext cx="1205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Save data</a:t>
              </a:r>
              <a:endParaRPr lang="ko-KR" alt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308304" y="2313088"/>
              <a:ext cx="12313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Load data</a:t>
              </a:r>
              <a:endParaRPr lang="ko-KR" altLang="en-US" dirty="0"/>
            </a:p>
          </p:txBody>
        </p:sp>
      </p:grpSp>
      <p:sp>
        <p:nvSpPr>
          <p:cNvPr id="62" name="TextBox 61"/>
          <p:cNvSpPr txBox="1"/>
          <p:nvPr/>
        </p:nvSpPr>
        <p:spPr>
          <a:xfrm>
            <a:off x="7308303" y="5630813"/>
            <a:ext cx="1231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Load 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0179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200" dirty="0" smtClean="0"/>
              <a:t>최종 설계 </a:t>
            </a:r>
            <a:r>
              <a:rPr lang="en-US" altLang="ko-KR" sz="2200" dirty="0" smtClean="0"/>
              <a:t>- </a:t>
            </a:r>
            <a:r>
              <a:rPr lang="en-US" altLang="ko-KR" sz="2400" dirty="0" smtClean="0"/>
              <a:t>TestPic2OHE – </a:t>
            </a:r>
            <a:r>
              <a:rPr lang="en-US" altLang="ko-KR" sz="2400" dirty="0" err="1" smtClean="0"/>
              <a:t>PicConv</a:t>
            </a:r>
            <a:endParaRPr lang="ko-KR" altLang="en-US" sz="2400" dirty="0"/>
          </a:p>
          <a:p>
            <a:endParaRPr lang="en-US" altLang="ko-KR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결과 소개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97" name="그룹 96"/>
          <p:cNvGrpSpPr/>
          <p:nvPr/>
        </p:nvGrpSpPr>
        <p:grpSpPr>
          <a:xfrm>
            <a:off x="227367" y="2276872"/>
            <a:ext cx="436458" cy="2880320"/>
            <a:chOff x="227367" y="2276872"/>
            <a:chExt cx="436458" cy="2880320"/>
          </a:xfrm>
        </p:grpSpPr>
        <p:sp>
          <p:nvSpPr>
            <p:cNvPr id="31" name="타원 30"/>
            <p:cNvSpPr/>
            <p:nvPr/>
          </p:nvSpPr>
          <p:spPr>
            <a:xfrm>
              <a:off x="227367" y="2276872"/>
              <a:ext cx="432048" cy="43204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227367" y="2888940"/>
              <a:ext cx="432048" cy="43204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231777" y="3501008"/>
              <a:ext cx="432048" cy="43204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227367" y="4113076"/>
              <a:ext cx="432048" cy="43204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227367" y="4725144"/>
              <a:ext cx="432048" cy="43204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910812" y="1808820"/>
            <a:ext cx="792088" cy="38164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130538" y="1808820"/>
            <a:ext cx="792088" cy="381642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350264" y="1808820"/>
            <a:ext cx="792088" cy="381642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5280526" y="3344336"/>
                <a:ext cx="648072" cy="68407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526" y="3344336"/>
                <a:ext cx="648072" cy="6840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6948264" y="3338990"/>
                <a:ext cx="648072" cy="68407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338990"/>
                <a:ext cx="648072" cy="6840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그룹 46"/>
          <p:cNvGrpSpPr/>
          <p:nvPr/>
        </p:nvGrpSpPr>
        <p:grpSpPr>
          <a:xfrm>
            <a:off x="4569990" y="2060848"/>
            <a:ext cx="241923" cy="3096344"/>
            <a:chOff x="4569990" y="2060848"/>
            <a:chExt cx="241923" cy="3096344"/>
          </a:xfrm>
        </p:grpSpPr>
        <p:sp>
          <p:nvSpPr>
            <p:cNvPr id="43" name="타원 42"/>
            <p:cNvSpPr/>
            <p:nvPr/>
          </p:nvSpPr>
          <p:spPr>
            <a:xfrm>
              <a:off x="4589009" y="2060848"/>
              <a:ext cx="218034" cy="216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4593879" y="3030846"/>
              <a:ext cx="218034" cy="216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4586625" y="3971170"/>
              <a:ext cx="218034" cy="216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4569990" y="4941168"/>
              <a:ext cx="218034" cy="216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404269" y="2060848"/>
            <a:ext cx="241923" cy="3096344"/>
            <a:chOff x="4569990" y="2060848"/>
            <a:chExt cx="241923" cy="3096344"/>
          </a:xfrm>
        </p:grpSpPr>
        <p:sp>
          <p:nvSpPr>
            <p:cNvPr id="49" name="타원 48"/>
            <p:cNvSpPr/>
            <p:nvPr/>
          </p:nvSpPr>
          <p:spPr>
            <a:xfrm>
              <a:off x="4589009" y="2060848"/>
              <a:ext cx="218034" cy="216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4593879" y="3030846"/>
              <a:ext cx="218034" cy="216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4586625" y="3971170"/>
              <a:ext cx="218034" cy="216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4569990" y="4941168"/>
              <a:ext cx="218034" cy="216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타원 53"/>
          <p:cNvSpPr/>
          <p:nvPr/>
        </p:nvSpPr>
        <p:spPr>
          <a:xfrm>
            <a:off x="8226979" y="2894007"/>
            <a:ext cx="218034" cy="216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8226979" y="3573016"/>
            <a:ext cx="218034" cy="216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8226979" y="4330730"/>
            <a:ext cx="218034" cy="216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/>
          <p:cNvCxnSpPr>
            <a:stCxn id="31" idx="7"/>
          </p:cNvCxnSpPr>
          <p:nvPr/>
        </p:nvCxnSpPr>
        <p:spPr>
          <a:xfrm flipV="1">
            <a:off x="596143" y="1844824"/>
            <a:ext cx="314669" cy="495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35" idx="5"/>
          </p:cNvCxnSpPr>
          <p:nvPr/>
        </p:nvCxnSpPr>
        <p:spPr>
          <a:xfrm>
            <a:off x="596143" y="5093920"/>
            <a:ext cx="310259" cy="531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1707310" y="5163723"/>
            <a:ext cx="4232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1717078" y="2173150"/>
            <a:ext cx="4232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2927036" y="2141908"/>
            <a:ext cx="4232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2922626" y="5157192"/>
            <a:ext cx="4232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endCxn id="46" idx="3"/>
          </p:cNvCxnSpPr>
          <p:nvPr/>
        </p:nvCxnSpPr>
        <p:spPr>
          <a:xfrm flipV="1">
            <a:off x="4142352" y="5125556"/>
            <a:ext cx="459568" cy="5057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endCxn id="43" idx="2"/>
          </p:cNvCxnSpPr>
          <p:nvPr/>
        </p:nvCxnSpPr>
        <p:spPr>
          <a:xfrm>
            <a:off x="4156500" y="1802748"/>
            <a:ext cx="432509" cy="3661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endCxn id="49" idx="2"/>
          </p:cNvCxnSpPr>
          <p:nvPr/>
        </p:nvCxnSpPr>
        <p:spPr>
          <a:xfrm flipV="1">
            <a:off x="4807043" y="2168860"/>
            <a:ext cx="1616245" cy="158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V="1">
            <a:off x="4787169" y="5041275"/>
            <a:ext cx="1616245" cy="158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46" idx="6"/>
          </p:cNvCxnSpPr>
          <p:nvPr/>
        </p:nvCxnSpPr>
        <p:spPr>
          <a:xfrm flipV="1">
            <a:off x="4788024" y="4036061"/>
            <a:ext cx="492502" cy="10131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43" idx="6"/>
          </p:cNvCxnSpPr>
          <p:nvPr/>
        </p:nvCxnSpPr>
        <p:spPr>
          <a:xfrm>
            <a:off x="4807043" y="2168860"/>
            <a:ext cx="458904" cy="11781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endCxn id="49" idx="2"/>
          </p:cNvCxnSpPr>
          <p:nvPr/>
        </p:nvCxnSpPr>
        <p:spPr>
          <a:xfrm flipV="1">
            <a:off x="5930555" y="2168860"/>
            <a:ext cx="492733" cy="11521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endCxn id="52" idx="2"/>
          </p:cNvCxnSpPr>
          <p:nvPr/>
        </p:nvCxnSpPr>
        <p:spPr>
          <a:xfrm>
            <a:off x="5932544" y="4034620"/>
            <a:ext cx="471725" cy="10145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V="1">
            <a:off x="6620593" y="4034620"/>
            <a:ext cx="327671" cy="1006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49" idx="6"/>
          </p:cNvCxnSpPr>
          <p:nvPr/>
        </p:nvCxnSpPr>
        <p:spPr>
          <a:xfrm>
            <a:off x="6641322" y="2168860"/>
            <a:ext cx="306942" cy="11701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49" idx="6"/>
            <a:endCxn id="54" idx="2"/>
          </p:cNvCxnSpPr>
          <p:nvPr/>
        </p:nvCxnSpPr>
        <p:spPr>
          <a:xfrm>
            <a:off x="6641322" y="2168860"/>
            <a:ext cx="1585657" cy="833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52" idx="6"/>
            <a:endCxn id="56" idx="2"/>
          </p:cNvCxnSpPr>
          <p:nvPr/>
        </p:nvCxnSpPr>
        <p:spPr>
          <a:xfrm flipV="1">
            <a:off x="6622303" y="4438742"/>
            <a:ext cx="1604676" cy="6104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-58754" y="580470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(28x28)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954456" y="3532366"/>
                <a:ext cx="8081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Conv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56" y="3532366"/>
                <a:ext cx="808106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6818" t="-4717" b="-9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/>
          <p:cNvSpPr txBox="1"/>
          <p:nvPr/>
        </p:nvSpPr>
        <p:spPr>
          <a:xfrm>
            <a:off x="2164121" y="3532366"/>
            <a:ext cx="71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ReLU</a:t>
            </a:r>
            <a:endParaRPr lang="ko-KR" alt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426957" y="3533716"/>
            <a:ext cx="63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Pool</a:t>
            </a:r>
            <a:endParaRPr lang="ko-KR" alt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783315" y="616883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(9x9x20)</a:t>
            </a:r>
            <a:endParaRPr lang="ko-KR" alt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876404" y="616883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(20x20x20)</a:t>
            </a:r>
            <a:endParaRPr lang="ko-KR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3096424" y="616883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(10x10x20)</a:t>
            </a:r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7935421" y="5798811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(10x1)</a:t>
            </a:r>
            <a:endParaRPr lang="ko-KR" alt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938708" y="616883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(100x2000)</a:t>
            </a:r>
            <a:endParaRPr lang="ko-KR" alt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6739141" y="6168838"/>
            <a:ext cx="1066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(10x100)</a:t>
            </a:r>
            <a:endParaRPr lang="ko-KR" alt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77746" y="140813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</a:t>
            </a:r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7872567" y="1412801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Output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258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200" dirty="0" smtClean="0"/>
              <a:t>최종 설계 </a:t>
            </a:r>
            <a:r>
              <a:rPr lang="en-US" altLang="ko-KR" sz="2200" dirty="0" smtClean="0"/>
              <a:t>- </a:t>
            </a:r>
            <a:r>
              <a:rPr lang="en-US" altLang="ko-KR" sz="2400" dirty="0"/>
              <a:t>TestPic2OHE</a:t>
            </a:r>
            <a:r>
              <a:rPr lang="en-US" altLang="ko-KR" sz="2400" dirty="0" smtClean="0"/>
              <a:t> </a:t>
            </a:r>
            <a:r>
              <a:rPr lang="en-US" altLang="ko-KR" sz="2400" dirty="0"/>
              <a:t>– </a:t>
            </a:r>
            <a:r>
              <a:rPr lang="en-US" altLang="ko-KR" sz="2400" dirty="0" err="1" smtClean="0"/>
              <a:t>Pic_opConv</a:t>
            </a:r>
            <a:endParaRPr lang="ko-KR" altLang="en-US" sz="2400" dirty="0"/>
          </a:p>
          <a:p>
            <a:endParaRPr lang="en-US" altLang="ko-KR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결과 소개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grpSp>
        <p:nvGrpSpPr>
          <p:cNvPr id="97" name="그룹 96"/>
          <p:cNvGrpSpPr/>
          <p:nvPr/>
        </p:nvGrpSpPr>
        <p:grpSpPr>
          <a:xfrm>
            <a:off x="227367" y="2276872"/>
            <a:ext cx="436458" cy="2880320"/>
            <a:chOff x="227367" y="2276872"/>
            <a:chExt cx="436458" cy="2880320"/>
          </a:xfrm>
        </p:grpSpPr>
        <p:sp>
          <p:nvSpPr>
            <p:cNvPr id="31" name="타원 30"/>
            <p:cNvSpPr/>
            <p:nvPr/>
          </p:nvSpPr>
          <p:spPr>
            <a:xfrm>
              <a:off x="227367" y="2276872"/>
              <a:ext cx="432048" cy="43204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227367" y="2888940"/>
              <a:ext cx="432048" cy="43204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/>
            <p:cNvSpPr/>
            <p:nvPr/>
          </p:nvSpPr>
          <p:spPr>
            <a:xfrm>
              <a:off x="231777" y="3501008"/>
              <a:ext cx="432048" cy="43204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33"/>
            <p:cNvSpPr/>
            <p:nvPr/>
          </p:nvSpPr>
          <p:spPr>
            <a:xfrm>
              <a:off x="227367" y="4113076"/>
              <a:ext cx="432048" cy="43204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227367" y="4725144"/>
              <a:ext cx="432048" cy="432048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910812" y="1808820"/>
            <a:ext cx="792088" cy="381642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2130538" y="1808820"/>
            <a:ext cx="792088" cy="3816424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3350264" y="1808820"/>
            <a:ext cx="792088" cy="3816424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직사각형 39"/>
              <p:cNvSpPr/>
              <p:nvPr/>
            </p:nvSpPr>
            <p:spPr>
              <a:xfrm>
                <a:off x="5280526" y="3344336"/>
                <a:ext cx="648072" cy="684076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40" name="직사각형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526" y="3344336"/>
                <a:ext cx="648072" cy="68407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직사각형 40"/>
              <p:cNvSpPr/>
              <p:nvPr/>
            </p:nvSpPr>
            <p:spPr>
              <a:xfrm>
                <a:off x="6948264" y="3338990"/>
                <a:ext cx="648072" cy="684076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직사각형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8264" y="3338990"/>
                <a:ext cx="648072" cy="68407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그룹 46"/>
          <p:cNvGrpSpPr/>
          <p:nvPr/>
        </p:nvGrpSpPr>
        <p:grpSpPr>
          <a:xfrm>
            <a:off x="4569990" y="2060848"/>
            <a:ext cx="241923" cy="3096344"/>
            <a:chOff x="4569990" y="2060848"/>
            <a:chExt cx="241923" cy="3096344"/>
          </a:xfrm>
        </p:grpSpPr>
        <p:sp>
          <p:nvSpPr>
            <p:cNvPr id="43" name="타원 42"/>
            <p:cNvSpPr/>
            <p:nvPr/>
          </p:nvSpPr>
          <p:spPr>
            <a:xfrm>
              <a:off x="4589009" y="2060848"/>
              <a:ext cx="218034" cy="216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4593879" y="3030846"/>
              <a:ext cx="218034" cy="216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4586625" y="3971170"/>
              <a:ext cx="218034" cy="216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4569990" y="4941168"/>
              <a:ext cx="218034" cy="216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6404269" y="2060848"/>
            <a:ext cx="241923" cy="3096344"/>
            <a:chOff x="4569990" y="2060848"/>
            <a:chExt cx="241923" cy="3096344"/>
          </a:xfrm>
        </p:grpSpPr>
        <p:sp>
          <p:nvSpPr>
            <p:cNvPr id="49" name="타원 48"/>
            <p:cNvSpPr/>
            <p:nvPr/>
          </p:nvSpPr>
          <p:spPr>
            <a:xfrm>
              <a:off x="4589009" y="2060848"/>
              <a:ext cx="218034" cy="216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4593879" y="3030846"/>
              <a:ext cx="218034" cy="216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4586625" y="3971170"/>
              <a:ext cx="218034" cy="216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4569990" y="4941168"/>
              <a:ext cx="218034" cy="216024"/>
            </a:xfrm>
            <a:prstGeom prst="ellipse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타원 53"/>
          <p:cNvSpPr/>
          <p:nvPr/>
        </p:nvSpPr>
        <p:spPr>
          <a:xfrm>
            <a:off x="8226979" y="2894007"/>
            <a:ext cx="218034" cy="216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8226979" y="3573016"/>
            <a:ext cx="218034" cy="216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8226979" y="4330730"/>
            <a:ext cx="218034" cy="216024"/>
          </a:xfrm>
          <a:prstGeom prst="ellipse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/>
          <p:cNvCxnSpPr>
            <a:stCxn id="31" idx="7"/>
          </p:cNvCxnSpPr>
          <p:nvPr/>
        </p:nvCxnSpPr>
        <p:spPr>
          <a:xfrm flipV="1">
            <a:off x="596143" y="1844824"/>
            <a:ext cx="314669" cy="49532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/>
          <p:cNvCxnSpPr>
            <a:stCxn id="35" idx="5"/>
          </p:cNvCxnSpPr>
          <p:nvPr/>
        </p:nvCxnSpPr>
        <p:spPr>
          <a:xfrm>
            <a:off x="596143" y="5093920"/>
            <a:ext cx="310259" cy="5313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/>
          <p:nvPr/>
        </p:nvCxnSpPr>
        <p:spPr>
          <a:xfrm>
            <a:off x="1707310" y="5163723"/>
            <a:ext cx="4232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>
            <a:off x="1717078" y="2173150"/>
            <a:ext cx="4232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/>
          <p:nvPr/>
        </p:nvCxnSpPr>
        <p:spPr>
          <a:xfrm>
            <a:off x="2927036" y="2141908"/>
            <a:ext cx="4232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>
            <a:off x="2922626" y="5157192"/>
            <a:ext cx="423228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endCxn id="46" idx="3"/>
          </p:cNvCxnSpPr>
          <p:nvPr/>
        </p:nvCxnSpPr>
        <p:spPr>
          <a:xfrm flipV="1">
            <a:off x="4142352" y="5125556"/>
            <a:ext cx="459568" cy="5057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>
            <a:endCxn id="43" idx="2"/>
          </p:cNvCxnSpPr>
          <p:nvPr/>
        </p:nvCxnSpPr>
        <p:spPr>
          <a:xfrm>
            <a:off x="4156500" y="1802748"/>
            <a:ext cx="432509" cy="36611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>
            <a:endCxn id="49" idx="2"/>
          </p:cNvCxnSpPr>
          <p:nvPr/>
        </p:nvCxnSpPr>
        <p:spPr>
          <a:xfrm flipV="1">
            <a:off x="4807043" y="2168860"/>
            <a:ext cx="1616245" cy="158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 flipV="1">
            <a:off x="4787169" y="5041275"/>
            <a:ext cx="1616245" cy="1581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>
            <a:stCxn id="46" idx="6"/>
          </p:cNvCxnSpPr>
          <p:nvPr/>
        </p:nvCxnSpPr>
        <p:spPr>
          <a:xfrm flipV="1">
            <a:off x="4788024" y="4036061"/>
            <a:ext cx="492502" cy="101311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/>
          <p:cNvCxnSpPr>
            <a:stCxn id="43" idx="6"/>
          </p:cNvCxnSpPr>
          <p:nvPr/>
        </p:nvCxnSpPr>
        <p:spPr>
          <a:xfrm>
            <a:off x="4807043" y="2168860"/>
            <a:ext cx="458904" cy="117811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endCxn id="49" idx="2"/>
          </p:cNvCxnSpPr>
          <p:nvPr/>
        </p:nvCxnSpPr>
        <p:spPr>
          <a:xfrm flipV="1">
            <a:off x="5930555" y="2168860"/>
            <a:ext cx="492733" cy="115212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>
            <a:endCxn id="52" idx="2"/>
          </p:cNvCxnSpPr>
          <p:nvPr/>
        </p:nvCxnSpPr>
        <p:spPr>
          <a:xfrm>
            <a:off x="5932544" y="4034620"/>
            <a:ext cx="471725" cy="101456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V="1">
            <a:off x="6620593" y="4034620"/>
            <a:ext cx="327671" cy="100665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>
            <a:stCxn id="49" idx="6"/>
          </p:cNvCxnSpPr>
          <p:nvPr/>
        </p:nvCxnSpPr>
        <p:spPr>
          <a:xfrm>
            <a:off x="6641322" y="2168860"/>
            <a:ext cx="306942" cy="117013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49" idx="6"/>
            <a:endCxn id="54" idx="2"/>
          </p:cNvCxnSpPr>
          <p:nvPr/>
        </p:nvCxnSpPr>
        <p:spPr>
          <a:xfrm>
            <a:off x="6641322" y="2168860"/>
            <a:ext cx="1585657" cy="833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/>
          <p:cNvCxnSpPr>
            <a:stCxn id="52" idx="6"/>
            <a:endCxn id="56" idx="2"/>
          </p:cNvCxnSpPr>
          <p:nvPr/>
        </p:nvCxnSpPr>
        <p:spPr>
          <a:xfrm flipV="1">
            <a:off x="6622303" y="4438742"/>
            <a:ext cx="1604676" cy="6104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-58754" y="580470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(28x28)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/>
              <p:cNvSpPr txBox="1"/>
              <p:nvPr/>
            </p:nvSpPr>
            <p:spPr>
              <a:xfrm>
                <a:off x="954456" y="3532366"/>
                <a:ext cx="80810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/>
                  <a:t>Conv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00" name="TextBox 9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56" y="3532366"/>
                <a:ext cx="808106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6818" t="-4717" b="-9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TextBox 100"/>
          <p:cNvSpPr txBox="1"/>
          <p:nvPr/>
        </p:nvSpPr>
        <p:spPr>
          <a:xfrm>
            <a:off x="2164121" y="3532366"/>
            <a:ext cx="711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ReLU</a:t>
            </a:r>
            <a:endParaRPr lang="ko-KR" altLang="en-US" dirty="0"/>
          </a:p>
        </p:txBody>
      </p:sp>
      <p:sp>
        <p:nvSpPr>
          <p:cNvPr id="102" name="TextBox 101"/>
          <p:cNvSpPr txBox="1"/>
          <p:nvPr/>
        </p:nvSpPr>
        <p:spPr>
          <a:xfrm>
            <a:off x="3426957" y="3533716"/>
            <a:ext cx="638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Pool</a:t>
            </a:r>
            <a:endParaRPr lang="ko-KR" altLang="en-US" dirty="0"/>
          </a:p>
        </p:txBody>
      </p:sp>
      <p:sp>
        <p:nvSpPr>
          <p:cNvPr id="103" name="TextBox 102"/>
          <p:cNvSpPr txBox="1"/>
          <p:nvPr/>
        </p:nvSpPr>
        <p:spPr>
          <a:xfrm>
            <a:off x="783315" y="6168838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(9x9x20)</a:t>
            </a:r>
            <a:endParaRPr lang="ko-KR" alt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1876404" y="616883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(20x20x20)</a:t>
            </a:r>
            <a:endParaRPr lang="ko-KR" altLang="en-US" dirty="0"/>
          </a:p>
        </p:txBody>
      </p:sp>
      <p:sp>
        <p:nvSpPr>
          <p:cNvPr id="105" name="TextBox 104"/>
          <p:cNvSpPr txBox="1"/>
          <p:nvPr/>
        </p:nvSpPr>
        <p:spPr>
          <a:xfrm>
            <a:off x="3096424" y="616883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(10x10x20)</a:t>
            </a:r>
            <a:endParaRPr lang="ko-KR" altLang="en-US" dirty="0"/>
          </a:p>
        </p:txBody>
      </p:sp>
      <p:sp>
        <p:nvSpPr>
          <p:cNvPr id="106" name="TextBox 105"/>
          <p:cNvSpPr txBox="1"/>
          <p:nvPr/>
        </p:nvSpPr>
        <p:spPr>
          <a:xfrm>
            <a:off x="7992792" y="5798811"/>
            <a:ext cx="686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(3x1)</a:t>
            </a:r>
            <a:endParaRPr lang="ko-KR" altLang="en-US" dirty="0"/>
          </a:p>
        </p:txBody>
      </p:sp>
      <p:sp>
        <p:nvSpPr>
          <p:cNvPr id="107" name="TextBox 106"/>
          <p:cNvSpPr txBox="1"/>
          <p:nvPr/>
        </p:nvSpPr>
        <p:spPr>
          <a:xfrm>
            <a:off x="4938708" y="616883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(100x2000)</a:t>
            </a:r>
            <a:endParaRPr lang="ko-KR" alt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6808139" y="616883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(3x100)</a:t>
            </a:r>
            <a:endParaRPr lang="ko-KR" altLang="en-US" dirty="0"/>
          </a:p>
        </p:txBody>
      </p:sp>
      <p:sp>
        <p:nvSpPr>
          <p:cNvPr id="109" name="TextBox 108"/>
          <p:cNvSpPr txBox="1"/>
          <p:nvPr/>
        </p:nvSpPr>
        <p:spPr>
          <a:xfrm>
            <a:off x="77746" y="140813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</a:t>
            </a:r>
            <a:endParaRPr lang="ko-KR" alt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7872567" y="1412801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Output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3567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/>
          <a:stretch/>
        </p:blipFill>
        <p:spPr>
          <a:xfrm>
            <a:off x="462558" y="1556792"/>
            <a:ext cx="8532440" cy="43395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1520" y="4770671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Input Layer</a:t>
            </a:r>
          </a:p>
          <a:p>
            <a:r>
              <a:rPr lang="en-US" altLang="ko-KR" sz="1500" dirty="0" smtClean="0"/>
              <a:t>(10x1)</a:t>
            </a:r>
            <a:endParaRPr lang="ko-KR" altLang="en-US" sz="1500" dirty="0"/>
          </a:p>
        </p:txBody>
      </p:sp>
      <p:sp>
        <p:nvSpPr>
          <p:cNvPr id="21" name="TextBox 20"/>
          <p:cNvSpPr txBox="1"/>
          <p:nvPr/>
        </p:nvSpPr>
        <p:spPr>
          <a:xfrm>
            <a:off x="7915386" y="4738647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Input Layer</a:t>
            </a:r>
          </a:p>
          <a:p>
            <a:r>
              <a:rPr lang="en-US" altLang="ko-KR" sz="1500" dirty="0" smtClean="0"/>
              <a:t>(4x1)</a:t>
            </a:r>
            <a:endParaRPr lang="ko-KR" altLang="en-US" sz="1500" dirty="0"/>
          </a:p>
        </p:txBody>
      </p:sp>
      <p:sp>
        <p:nvSpPr>
          <p:cNvPr id="22" name="TextBox 21"/>
          <p:cNvSpPr txBox="1"/>
          <p:nvPr/>
        </p:nvSpPr>
        <p:spPr>
          <a:xfrm>
            <a:off x="2031104" y="5425437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1</a:t>
            </a:r>
            <a:r>
              <a:rPr lang="en-US" altLang="ko-KR" sz="1500" baseline="30000" dirty="0" smtClean="0"/>
              <a:t>st</a:t>
            </a:r>
            <a:r>
              <a:rPr lang="en-US" altLang="ko-KR" sz="1500" dirty="0" smtClean="0"/>
              <a:t> Hidden Layer</a:t>
            </a:r>
          </a:p>
          <a:p>
            <a:r>
              <a:rPr lang="en-US" altLang="ko-KR" sz="1500" dirty="0" smtClean="0"/>
              <a:t>(20x1)</a:t>
            </a:r>
            <a:endParaRPr lang="ko-KR" altLang="en-US" sz="1500" dirty="0"/>
          </a:p>
        </p:txBody>
      </p:sp>
      <p:sp>
        <p:nvSpPr>
          <p:cNvPr id="23" name="TextBox 22"/>
          <p:cNvSpPr txBox="1"/>
          <p:nvPr/>
        </p:nvSpPr>
        <p:spPr>
          <a:xfrm>
            <a:off x="3975320" y="5421351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2</a:t>
            </a:r>
            <a:r>
              <a:rPr lang="en-US" altLang="ko-KR" sz="1500" baseline="30000" dirty="0" smtClean="0"/>
              <a:t>nd</a:t>
            </a:r>
            <a:r>
              <a:rPr lang="en-US" altLang="ko-KR" sz="1500" dirty="0" smtClean="0"/>
              <a:t> </a:t>
            </a:r>
            <a:r>
              <a:rPr lang="en-US" altLang="ko-KR" sz="1500" dirty="0"/>
              <a:t>Hidden Layer</a:t>
            </a:r>
          </a:p>
          <a:p>
            <a:r>
              <a:rPr lang="en-US" altLang="ko-KR" sz="1500" dirty="0" smtClean="0"/>
              <a:t>(20x1)</a:t>
            </a:r>
            <a:endParaRPr lang="ko-KR" altLang="en-US" sz="1500" dirty="0"/>
          </a:p>
        </p:txBody>
      </p:sp>
      <p:sp>
        <p:nvSpPr>
          <p:cNvPr id="24" name="TextBox 23"/>
          <p:cNvSpPr txBox="1"/>
          <p:nvPr/>
        </p:nvSpPr>
        <p:spPr>
          <a:xfrm>
            <a:off x="5919536" y="5428023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3</a:t>
            </a:r>
            <a:r>
              <a:rPr lang="en-US" altLang="ko-KR" sz="1500" baseline="30000" dirty="0"/>
              <a:t>r</a:t>
            </a:r>
            <a:r>
              <a:rPr lang="en-US" altLang="ko-KR" sz="1500" baseline="30000" dirty="0" smtClean="0"/>
              <a:t>d</a:t>
            </a:r>
            <a:r>
              <a:rPr lang="en-US" altLang="ko-KR" sz="1500" dirty="0" smtClean="0"/>
              <a:t> </a:t>
            </a:r>
            <a:r>
              <a:rPr lang="en-US" altLang="ko-KR" sz="1500" dirty="0"/>
              <a:t>Hidden Layer</a:t>
            </a:r>
          </a:p>
          <a:p>
            <a:r>
              <a:rPr lang="en-US" altLang="ko-KR" sz="1500" dirty="0" smtClean="0"/>
              <a:t>(30x1)</a:t>
            </a:r>
            <a:endParaRPr lang="ko-KR" altLang="en-US" sz="1500" dirty="0"/>
          </a:p>
        </p:txBody>
      </p:sp>
      <p:sp>
        <p:nvSpPr>
          <p:cNvPr id="25" name="TextBox 24"/>
          <p:cNvSpPr txBox="1"/>
          <p:nvPr/>
        </p:nvSpPr>
        <p:spPr>
          <a:xfrm>
            <a:off x="734960" y="3361943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W1</a:t>
            </a:r>
          </a:p>
          <a:p>
            <a:pPr algn="ctr"/>
            <a:r>
              <a:rPr lang="en-US" altLang="ko-KR" sz="2000" b="1" dirty="0" smtClean="0"/>
              <a:t>(20x10)</a:t>
            </a:r>
            <a:endParaRPr lang="ko-KR" alt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567192" y="3326989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W2</a:t>
            </a:r>
          </a:p>
          <a:p>
            <a:pPr algn="ctr"/>
            <a:r>
              <a:rPr lang="en-US" altLang="ko-KR" sz="2000" b="1" dirty="0" smtClean="0"/>
              <a:t>(20x20)</a:t>
            </a:r>
            <a:endParaRPr lang="ko-KR" alt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646674" y="3326989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W3</a:t>
            </a:r>
          </a:p>
          <a:p>
            <a:pPr algn="ctr"/>
            <a:r>
              <a:rPr lang="en-US" altLang="ko-KR" sz="2000" b="1" dirty="0" smtClean="0"/>
              <a:t>(30x20)</a:t>
            </a:r>
            <a:endParaRPr lang="ko-KR" altLang="en-US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590890" y="3326989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W4</a:t>
            </a:r>
          </a:p>
          <a:p>
            <a:pPr algn="ctr"/>
            <a:r>
              <a:rPr lang="en-US" altLang="ko-KR" sz="2000" b="1" dirty="0" smtClean="0"/>
              <a:t>(4x30)</a:t>
            </a:r>
            <a:endParaRPr lang="ko-KR" altLang="en-US" sz="2000" b="1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200" dirty="0" smtClean="0"/>
              <a:t>최종 설계 </a:t>
            </a:r>
            <a:r>
              <a:rPr lang="en-US" altLang="ko-KR" sz="2200" smtClean="0"/>
              <a:t>- </a:t>
            </a:r>
            <a:r>
              <a:rPr lang="en-US" altLang="ko-KR" sz="2400" smtClean="0"/>
              <a:t>TestOHE2Num</a:t>
            </a:r>
            <a:endParaRPr lang="ko-KR" altLang="en-US" sz="2400" dirty="0"/>
          </a:p>
          <a:p>
            <a:endParaRPr lang="en-US" altLang="ko-KR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결과 소개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641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/>
          <a:stretch/>
        </p:blipFill>
        <p:spPr>
          <a:xfrm>
            <a:off x="462558" y="1556792"/>
            <a:ext cx="8532440" cy="43395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1520" y="4770671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Input Layer</a:t>
            </a:r>
          </a:p>
          <a:p>
            <a:r>
              <a:rPr lang="en-US" altLang="ko-KR" sz="1500" dirty="0" smtClean="0"/>
              <a:t>(11x1)</a:t>
            </a:r>
            <a:endParaRPr lang="ko-KR" altLang="en-US" sz="1500" dirty="0"/>
          </a:p>
        </p:txBody>
      </p:sp>
      <p:sp>
        <p:nvSpPr>
          <p:cNvPr id="21" name="TextBox 20"/>
          <p:cNvSpPr txBox="1"/>
          <p:nvPr/>
        </p:nvSpPr>
        <p:spPr>
          <a:xfrm>
            <a:off x="7915386" y="4738647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Input Layer</a:t>
            </a:r>
          </a:p>
          <a:p>
            <a:r>
              <a:rPr lang="en-US" altLang="ko-KR" sz="1500" dirty="0" smtClean="0"/>
              <a:t>(8x1)</a:t>
            </a:r>
            <a:endParaRPr lang="ko-KR" altLang="en-US" sz="1500" dirty="0"/>
          </a:p>
        </p:txBody>
      </p:sp>
      <p:sp>
        <p:nvSpPr>
          <p:cNvPr id="22" name="TextBox 21"/>
          <p:cNvSpPr txBox="1"/>
          <p:nvPr/>
        </p:nvSpPr>
        <p:spPr>
          <a:xfrm>
            <a:off x="2031104" y="5425437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1</a:t>
            </a:r>
            <a:r>
              <a:rPr lang="en-US" altLang="ko-KR" sz="1500" baseline="30000" dirty="0" smtClean="0"/>
              <a:t>st</a:t>
            </a:r>
            <a:r>
              <a:rPr lang="en-US" altLang="ko-KR" sz="1500" dirty="0" smtClean="0"/>
              <a:t> Hidden Layer</a:t>
            </a:r>
          </a:p>
          <a:p>
            <a:r>
              <a:rPr lang="en-US" altLang="ko-KR" sz="1500" dirty="0" smtClean="0"/>
              <a:t>(</a:t>
            </a:r>
            <a:r>
              <a:rPr lang="en-US" altLang="ko-KR" sz="1500" dirty="0"/>
              <a:t>3</a:t>
            </a:r>
            <a:r>
              <a:rPr lang="en-US" altLang="ko-KR" sz="1500" dirty="0" smtClean="0"/>
              <a:t>0x1)</a:t>
            </a:r>
            <a:endParaRPr lang="ko-KR" altLang="en-US" sz="1500" dirty="0"/>
          </a:p>
        </p:txBody>
      </p:sp>
      <p:sp>
        <p:nvSpPr>
          <p:cNvPr id="23" name="TextBox 22"/>
          <p:cNvSpPr txBox="1"/>
          <p:nvPr/>
        </p:nvSpPr>
        <p:spPr>
          <a:xfrm>
            <a:off x="3975320" y="5421351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2</a:t>
            </a:r>
            <a:r>
              <a:rPr lang="en-US" altLang="ko-KR" sz="1500" baseline="30000" dirty="0" smtClean="0"/>
              <a:t>nd</a:t>
            </a:r>
            <a:r>
              <a:rPr lang="en-US" altLang="ko-KR" sz="1500" dirty="0" smtClean="0"/>
              <a:t> </a:t>
            </a:r>
            <a:r>
              <a:rPr lang="en-US" altLang="ko-KR" sz="1500" dirty="0"/>
              <a:t>Hidden Layer</a:t>
            </a:r>
          </a:p>
          <a:p>
            <a:r>
              <a:rPr lang="en-US" altLang="ko-KR" sz="1500" dirty="0" smtClean="0"/>
              <a:t>(30x1)</a:t>
            </a:r>
            <a:endParaRPr lang="ko-KR" altLang="en-US" sz="1500" dirty="0"/>
          </a:p>
        </p:txBody>
      </p:sp>
      <p:sp>
        <p:nvSpPr>
          <p:cNvPr id="24" name="TextBox 23"/>
          <p:cNvSpPr txBox="1"/>
          <p:nvPr/>
        </p:nvSpPr>
        <p:spPr>
          <a:xfrm>
            <a:off x="5919536" y="5428023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3</a:t>
            </a:r>
            <a:r>
              <a:rPr lang="en-US" altLang="ko-KR" sz="1500" baseline="30000" dirty="0"/>
              <a:t>r</a:t>
            </a:r>
            <a:r>
              <a:rPr lang="en-US" altLang="ko-KR" sz="1500" baseline="30000" dirty="0" smtClean="0"/>
              <a:t>d</a:t>
            </a:r>
            <a:r>
              <a:rPr lang="en-US" altLang="ko-KR" sz="1500" dirty="0" smtClean="0"/>
              <a:t> </a:t>
            </a:r>
            <a:r>
              <a:rPr lang="en-US" altLang="ko-KR" sz="1500" dirty="0"/>
              <a:t>Hidden Layer</a:t>
            </a:r>
          </a:p>
          <a:p>
            <a:r>
              <a:rPr lang="en-US" altLang="ko-KR" sz="1500" dirty="0" smtClean="0"/>
              <a:t>(</a:t>
            </a:r>
            <a:r>
              <a:rPr lang="en-US" altLang="ko-KR" sz="1500" dirty="0"/>
              <a:t>4</a:t>
            </a:r>
            <a:r>
              <a:rPr lang="en-US" altLang="ko-KR" sz="1500" dirty="0" smtClean="0"/>
              <a:t>0x1)</a:t>
            </a:r>
            <a:endParaRPr lang="ko-KR" altLang="en-US" sz="1500" dirty="0"/>
          </a:p>
        </p:txBody>
      </p:sp>
      <p:sp>
        <p:nvSpPr>
          <p:cNvPr id="25" name="TextBox 24"/>
          <p:cNvSpPr txBox="1"/>
          <p:nvPr/>
        </p:nvSpPr>
        <p:spPr>
          <a:xfrm>
            <a:off x="734960" y="3361943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W1</a:t>
            </a:r>
          </a:p>
          <a:p>
            <a:pPr algn="ctr"/>
            <a:r>
              <a:rPr lang="en-US" altLang="ko-KR" sz="2000" b="1" dirty="0" smtClean="0"/>
              <a:t>(30x11)</a:t>
            </a:r>
            <a:endParaRPr lang="ko-KR" alt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567192" y="3326989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W2</a:t>
            </a:r>
          </a:p>
          <a:p>
            <a:pPr algn="ctr"/>
            <a:r>
              <a:rPr lang="en-US" altLang="ko-KR" sz="2000" b="1" dirty="0" smtClean="0"/>
              <a:t>(30x30)</a:t>
            </a:r>
            <a:endParaRPr lang="ko-KR" alt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646674" y="3326989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W3</a:t>
            </a:r>
          </a:p>
          <a:p>
            <a:pPr algn="ctr"/>
            <a:r>
              <a:rPr lang="en-US" altLang="ko-KR" sz="2000" b="1" dirty="0" smtClean="0"/>
              <a:t>(40x30)</a:t>
            </a:r>
            <a:endParaRPr lang="ko-KR" altLang="en-US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590890" y="3326989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W4</a:t>
            </a:r>
          </a:p>
          <a:p>
            <a:pPr algn="ctr"/>
            <a:r>
              <a:rPr lang="en-US" altLang="ko-KR" sz="2000" b="1" dirty="0" smtClean="0"/>
              <a:t>(8x40)</a:t>
            </a:r>
            <a:endParaRPr lang="ko-KR" altLang="en-US" sz="2000" b="1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200" dirty="0" smtClean="0"/>
              <a:t>최종 설계 </a:t>
            </a:r>
            <a:r>
              <a:rPr lang="en-US" altLang="ko-KR" sz="2200" dirty="0" smtClean="0"/>
              <a:t>- </a:t>
            </a:r>
            <a:r>
              <a:rPr lang="en-US" altLang="ko-KR" sz="2400" dirty="0"/>
              <a:t>Test11bit2Binary8bit</a:t>
            </a:r>
            <a:endParaRPr lang="ko-KR" altLang="en-US" sz="2400" dirty="0"/>
          </a:p>
          <a:p>
            <a:endParaRPr lang="en-US" altLang="ko-KR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결과 소개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96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/>
          <a:stretch/>
        </p:blipFill>
        <p:spPr>
          <a:xfrm>
            <a:off x="462558" y="1556792"/>
            <a:ext cx="8532440" cy="43395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1520" y="4770671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Input Layer</a:t>
            </a:r>
          </a:p>
          <a:p>
            <a:r>
              <a:rPr lang="en-US" altLang="ko-KR" sz="1500" dirty="0" smtClean="0"/>
              <a:t>(8x1)</a:t>
            </a:r>
            <a:endParaRPr lang="ko-KR" altLang="en-US" sz="1500" dirty="0"/>
          </a:p>
        </p:txBody>
      </p:sp>
      <p:sp>
        <p:nvSpPr>
          <p:cNvPr id="21" name="TextBox 20"/>
          <p:cNvSpPr txBox="1"/>
          <p:nvPr/>
        </p:nvSpPr>
        <p:spPr>
          <a:xfrm>
            <a:off x="7915386" y="4738647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Input Layer</a:t>
            </a:r>
          </a:p>
          <a:p>
            <a:r>
              <a:rPr lang="en-US" altLang="ko-KR" sz="1500" dirty="0" smtClean="0"/>
              <a:t>(14x1)</a:t>
            </a:r>
            <a:endParaRPr lang="ko-KR" altLang="en-US" sz="1500" dirty="0"/>
          </a:p>
        </p:txBody>
      </p:sp>
      <p:sp>
        <p:nvSpPr>
          <p:cNvPr id="22" name="TextBox 21"/>
          <p:cNvSpPr txBox="1"/>
          <p:nvPr/>
        </p:nvSpPr>
        <p:spPr>
          <a:xfrm>
            <a:off x="2031104" y="5425437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1</a:t>
            </a:r>
            <a:r>
              <a:rPr lang="en-US" altLang="ko-KR" sz="1500" baseline="30000" dirty="0" smtClean="0"/>
              <a:t>st</a:t>
            </a:r>
            <a:r>
              <a:rPr lang="en-US" altLang="ko-KR" sz="1500" dirty="0" smtClean="0"/>
              <a:t> Hidden Layer</a:t>
            </a:r>
          </a:p>
          <a:p>
            <a:r>
              <a:rPr lang="en-US" altLang="ko-KR" sz="1500" dirty="0" smtClean="0"/>
              <a:t>(</a:t>
            </a:r>
            <a:r>
              <a:rPr lang="en-US" altLang="ko-KR" sz="1500" dirty="0"/>
              <a:t>3</a:t>
            </a:r>
            <a:r>
              <a:rPr lang="en-US" altLang="ko-KR" sz="1500" dirty="0" smtClean="0"/>
              <a:t>0x1)</a:t>
            </a:r>
            <a:endParaRPr lang="ko-KR" altLang="en-US" sz="1500" dirty="0"/>
          </a:p>
        </p:txBody>
      </p:sp>
      <p:sp>
        <p:nvSpPr>
          <p:cNvPr id="23" name="TextBox 22"/>
          <p:cNvSpPr txBox="1"/>
          <p:nvPr/>
        </p:nvSpPr>
        <p:spPr>
          <a:xfrm>
            <a:off x="3975320" y="5421351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2</a:t>
            </a:r>
            <a:r>
              <a:rPr lang="en-US" altLang="ko-KR" sz="1500" baseline="30000" dirty="0" smtClean="0"/>
              <a:t>nd</a:t>
            </a:r>
            <a:r>
              <a:rPr lang="en-US" altLang="ko-KR" sz="1500" dirty="0" smtClean="0"/>
              <a:t> </a:t>
            </a:r>
            <a:r>
              <a:rPr lang="en-US" altLang="ko-KR" sz="1500" dirty="0"/>
              <a:t>Hidden Layer</a:t>
            </a:r>
          </a:p>
          <a:p>
            <a:r>
              <a:rPr lang="en-US" altLang="ko-KR" sz="1500" dirty="0" smtClean="0"/>
              <a:t>(20x1)</a:t>
            </a:r>
            <a:endParaRPr lang="ko-KR" altLang="en-US" sz="1500" dirty="0"/>
          </a:p>
        </p:txBody>
      </p:sp>
      <p:sp>
        <p:nvSpPr>
          <p:cNvPr id="24" name="TextBox 23"/>
          <p:cNvSpPr txBox="1"/>
          <p:nvPr/>
        </p:nvSpPr>
        <p:spPr>
          <a:xfrm>
            <a:off x="5919536" y="5428023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3</a:t>
            </a:r>
            <a:r>
              <a:rPr lang="en-US" altLang="ko-KR" sz="1500" baseline="30000" dirty="0"/>
              <a:t>r</a:t>
            </a:r>
            <a:r>
              <a:rPr lang="en-US" altLang="ko-KR" sz="1500" baseline="30000" dirty="0" smtClean="0"/>
              <a:t>d</a:t>
            </a:r>
            <a:r>
              <a:rPr lang="en-US" altLang="ko-KR" sz="1500" dirty="0" smtClean="0"/>
              <a:t> </a:t>
            </a:r>
            <a:r>
              <a:rPr lang="en-US" altLang="ko-KR" sz="1500" dirty="0"/>
              <a:t>Hidden Layer</a:t>
            </a:r>
          </a:p>
          <a:p>
            <a:r>
              <a:rPr lang="en-US" altLang="ko-KR" sz="1500" dirty="0" smtClean="0"/>
              <a:t>(20x1)</a:t>
            </a:r>
            <a:endParaRPr lang="ko-KR" altLang="en-US" sz="1500" dirty="0"/>
          </a:p>
        </p:txBody>
      </p:sp>
      <p:sp>
        <p:nvSpPr>
          <p:cNvPr id="25" name="TextBox 24"/>
          <p:cNvSpPr txBox="1"/>
          <p:nvPr/>
        </p:nvSpPr>
        <p:spPr>
          <a:xfrm>
            <a:off x="734960" y="3361943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W1</a:t>
            </a:r>
          </a:p>
          <a:p>
            <a:pPr algn="ctr"/>
            <a:r>
              <a:rPr lang="en-US" altLang="ko-KR" sz="2000" b="1" dirty="0" smtClean="0"/>
              <a:t>(30x8)</a:t>
            </a:r>
            <a:endParaRPr lang="ko-KR" alt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567192" y="3326989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W2</a:t>
            </a:r>
          </a:p>
          <a:p>
            <a:pPr algn="ctr"/>
            <a:r>
              <a:rPr lang="en-US" altLang="ko-KR" sz="2000" b="1" dirty="0" smtClean="0"/>
              <a:t>(20x30)</a:t>
            </a:r>
            <a:endParaRPr lang="ko-KR" alt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646674" y="3326989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W3</a:t>
            </a:r>
          </a:p>
          <a:p>
            <a:pPr algn="ctr"/>
            <a:r>
              <a:rPr lang="en-US" altLang="ko-KR" sz="2000" b="1" dirty="0" smtClean="0"/>
              <a:t>(20x20)</a:t>
            </a:r>
            <a:endParaRPr lang="ko-KR" altLang="en-US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590890" y="3326989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W4</a:t>
            </a:r>
          </a:p>
          <a:p>
            <a:pPr algn="ctr"/>
            <a:r>
              <a:rPr lang="en-US" altLang="ko-KR" sz="2000" b="1" dirty="0" smtClean="0"/>
              <a:t>(14x20)</a:t>
            </a:r>
            <a:endParaRPr lang="ko-KR" altLang="en-US" sz="2000" b="1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200" dirty="0" smtClean="0"/>
              <a:t>최종 설계 </a:t>
            </a:r>
            <a:r>
              <a:rPr lang="en-US" altLang="ko-KR" sz="2200" dirty="0" smtClean="0"/>
              <a:t>- </a:t>
            </a:r>
            <a:r>
              <a:rPr lang="en-US" altLang="ko-KR" sz="2400" dirty="0"/>
              <a:t>Test8bit2Seg14</a:t>
            </a:r>
            <a:endParaRPr lang="ko-KR" altLang="en-US" sz="2400" dirty="0"/>
          </a:p>
          <a:p>
            <a:endParaRPr lang="en-US" altLang="ko-KR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결과 소개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488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/>
          <a:stretch/>
        </p:blipFill>
        <p:spPr>
          <a:xfrm>
            <a:off x="462558" y="1556792"/>
            <a:ext cx="8532440" cy="433952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51520" y="4770671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Input Layer</a:t>
            </a:r>
          </a:p>
          <a:p>
            <a:r>
              <a:rPr lang="en-US" altLang="ko-KR" sz="1500" dirty="0" smtClean="0"/>
              <a:t>(7x1)</a:t>
            </a:r>
            <a:endParaRPr lang="ko-KR" altLang="en-US" sz="1500" dirty="0"/>
          </a:p>
        </p:txBody>
      </p:sp>
      <p:sp>
        <p:nvSpPr>
          <p:cNvPr id="21" name="TextBox 20"/>
          <p:cNvSpPr txBox="1"/>
          <p:nvPr/>
        </p:nvSpPr>
        <p:spPr>
          <a:xfrm>
            <a:off x="7915386" y="4738647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Input Layer</a:t>
            </a:r>
          </a:p>
          <a:p>
            <a:r>
              <a:rPr lang="en-US" altLang="ko-KR" sz="1500" dirty="0" smtClean="0"/>
              <a:t>(784x1)</a:t>
            </a:r>
            <a:endParaRPr lang="ko-KR" altLang="en-US" sz="1500" dirty="0"/>
          </a:p>
        </p:txBody>
      </p:sp>
      <p:sp>
        <p:nvSpPr>
          <p:cNvPr id="22" name="TextBox 21"/>
          <p:cNvSpPr txBox="1"/>
          <p:nvPr/>
        </p:nvSpPr>
        <p:spPr>
          <a:xfrm>
            <a:off x="2031104" y="5425437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1</a:t>
            </a:r>
            <a:r>
              <a:rPr lang="en-US" altLang="ko-KR" sz="1500" baseline="30000" dirty="0" smtClean="0"/>
              <a:t>st</a:t>
            </a:r>
            <a:r>
              <a:rPr lang="en-US" altLang="ko-KR" sz="1500" dirty="0" smtClean="0"/>
              <a:t> Hidden Layer</a:t>
            </a:r>
          </a:p>
          <a:p>
            <a:r>
              <a:rPr lang="en-US" altLang="ko-KR" sz="1500" dirty="0" smtClean="0"/>
              <a:t>(20x1)</a:t>
            </a:r>
            <a:endParaRPr lang="ko-KR" altLang="en-US" sz="1500" dirty="0"/>
          </a:p>
        </p:txBody>
      </p:sp>
      <p:sp>
        <p:nvSpPr>
          <p:cNvPr id="23" name="TextBox 22"/>
          <p:cNvSpPr txBox="1"/>
          <p:nvPr/>
        </p:nvSpPr>
        <p:spPr>
          <a:xfrm>
            <a:off x="3975320" y="5421351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2</a:t>
            </a:r>
            <a:r>
              <a:rPr lang="en-US" altLang="ko-KR" sz="1500" baseline="30000" dirty="0" smtClean="0"/>
              <a:t>nd</a:t>
            </a:r>
            <a:r>
              <a:rPr lang="en-US" altLang="ko-KR" sz="1500" dirty="0" smtClean="0"/>
              <a:t> </a:t>
            </a:r>
            <a:r>
              <a:rPr lang="en-US" altLang="ko-KR" sz="1500" dirty="0"/>
              <a:t>Hidden Layer</a:t>
            </a:r>
          </a:p>
          <a:p>
            <a:r>
              <a:rPr lang="en-US" altLang="ko-KR" sz="1500" dirty="0" smtClean="0"/>
              <a:t>(30x1)</a:t>
            </a:r>
            <a:endParaRPr lang="ko-KR" altLang="en-US" sz="1500" dirty="0"/>
          </a:p>
        </p:txBody>
      </p:sp>
      <p:sp>
        <p:nvSpPr>
          <p:cNvPr id="24" name="TextBox 23"/>
          <p:cNvSpPr txBox="1"/>
          <p:nvPr/>
        </p:nvSpPr>
        <p:spPr>
          <a:xfrm>
            <a:off x="5919536" y="5428023"/>
            <a:ext cx="19442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 smtClean="0"/>
              <a:t>3</a:t>
            </a:r>
            <a:r>
              <a:rPr lang="en-US" altLang="ko-KR" sz="1500" baseline="30000" dirty="0"/>
              <a:t>r</a:t>
            </a:r>
            <a:r>
              <a:rPr lang="en-US" altLang="ko-KR" sz="1500" baseline="30000" dirty="0" smtClean="0"/>
              <a:t>d</a:t>
            </a:r>
            <a:r>
              <a:rPr lang="en-US" altLang="ko-KR" sz="1500" dirty="0" smtClean="0"/>
              <a:t> </a:t>
            </a:r>
            <a:r>
              <a:rPr lang="en-US" altLang="ko-KR" sz="1500" dirty="0"/>
              <a:t>Hidden Layer</a:t>
            </a:r>
          </a:p>
          <a:p>
            <a:r>
              <a:rPr lang="en-US" altLang="ko-KR" sz="1500" dirty="0" smtClean="0"/>
              <a:t>(30x1)</a:t>
            </a:r>
            <a:endParaRPr lang="ko-KR" altLang="en-US" sz="1500" dirty="0"/>
          </a:p>
        </p:txBody>
      </p:sp>
      <p:sp>
        <p:nvSpPr>
          <p:cNvPr id="25" name="TextBox 24"/>
          <p:cNvSpPr txBox="1"/>
          <p:nvPr/>
        </p:nvSpPr>
        <p:spPr>
          <a:xfrm>
            <a:off x="734960" y="3361943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W1</a:t>
            </a:r>
          </a:p>
          <a:p>
            <a:pPr algn="ctr"/>
            <a:r>
              <a:rPr lang="en-US" altLang="ko-KR" sz="2000" b="1" dirty="0" smtClean="0"/>
              <a:t>(20x7)</a:t>
            </a:r>
            <a:endParaRPr lang="ko-KR" alt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2567192" y="3326989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W2</a:t>
            </a:r>
          </a:p>
          <a:p>
            <a:pPr algn="ctr"/>
            <a:r>
              <a:rPr lang="en-US" altLang="ko-KR" sz="2000" b="1" dirty="0" smtClean="0"/>
              <a:t>(30x20)</a:t>
            </a:r>
            <a:endParaRPr lang="ko-KR" altLang="en-US" sz="20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646674" y="3326989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W3</a:t>
            </a:r>
          </a:p>
          <a:p>
            <a:pPr algn="ctr"/>
            <a:r>
              <a:rPr lang="en-US" altLang="ko-KR" sz="2000" b="1" dirty="0" smtClean="0"/>
              <a:t>(30x30)</a:t>
            </a:r>
            <a:endParaRPr lang="ko-KR" altLang="en-US" sz="20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6590890" y="3326989"/>
            <a:ext cx="1944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W4</a:t>
            </a:r>
          </a:p>
          <a:p>
            <a:pPr algn="ctr"/>
            <a:r>
              <a:rPr lang="en-US" altLang="ko-KR" sz="2000" b="1" dirty="0" smtClean="0"/>
              <a:t>(784x30)</a:t>
            </a:r>
            <a:endParaRPr lang="ko-KR" altLang="en-US" sz="2000" b="1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200" dirty="0" smtClean="0"/>
              <a:t>최종 설계 </a:t>
            </a:r>
            <a:r>
              <a:rPr lang="en-US" altLang="ko-KR" sz="2200" dirty="0" smtClean="0"/>
              <a:t>- </a:t>
            </a:r>
            <a:r>
              <a:rPr lang="en-US" altLang="ko-KR" sz="2400" dirty="0"/>
              <a:t>Test14bit2LED</a:t>
            </a:r>
            <a:endParaRPr lang="ko-KR" altLang="en-US" sz="2400" dirty="0"/>
          </a:p>
          <a:p>
            <a:endParaRPr lang="en-US" altLang="ko-KR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결과 소개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984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ko-KR" altLang="en-US" sz="2200" dirty="0" smtClean="0"/>
              <a:t>신경망 소개</a:t>
            </a:r>
            <a:endParaRPr lang="en-US" altLang="ko-KR" sz="2200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200" dirty="0" smtClean="0"/>
              <a:t>이론 설명</a:t>
            </a:r>
            <a:endParaRPr lang="en-US" altLang="ko-KR" sz="2200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200" dirty="0" smtClean="0"/>
              <a:t>코드 소개</a:t>
            </a:r>
            <a:endParaRPr lang="en-US" altLang="ko-KR" sz="2200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sz="2200" dirty="0" smtClean="0"/>
          </a:p>
          <a:p>
            <a:pPr marL="457200" indent="-457200">
              <a:buFont typeface="+mj-lt"/>
              <a:buAutoNum type="arabicPeriod"/>
            </a:pPr>
            <a:r>
              <a:rPr lang="ko-KR" altLang="en-US" sz="2200" dirty="0" smtClean="0"/>
              <a:t>결과 소개</a:t>
            </a:r>
            <a:endParaRPr lang="en-US" altLang="ko-KR" sz="2200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sz="2200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sz="2200" dirty="0" smtClean="0"/>
              <a:t>프로젝트 후 느낀 점 </a:t>
            </a:r>
            <a:endParaRPr lang="en-US" altLang="ko-KR" sz="2200" dirty="0" smtClean="0"/>
          </a:p>
          <a:p>
            <a:pPr marL="457200" indent="-457200">
              <a:buFont typeface="+mj-lt"/>
              <a:buAutoNum type="arabicPeriod"/>
            </a:pPr>
            <a:endParaRPr lang="en-US" altLang="ko-KR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8334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2400" dirty="0" smtClean="0"/>
              <a:t>Training data </a:t>
            </a:r>
          </a:p>
          <a:p>
            <a:pPr>
              <a:buFontTx/>
              <a:buChar char="-"/>
            </a:pPr>
            <a:r>
              <a:rPr lang="en-US" altLang="ko-KR" sz="2400" dirty="0" err="1" smtClean="0"/>
              <a:t>Mnist</a:t>
            </a:r>
            <a:r>
              <a:rPr lang="en-US" altLang="ko-KR" sz="2400" dirty="0" smtClean="0"/>
              <a:t> </a:t>
            </a:r>
            <a:r>
              <a:rPr lang="ko-KR" altLang="en-US" sz="2400" dirty="0" err="1" smtClean="0"/>
              <a:t>손글씨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8000</a:t>
            </a:r>
            <a:r>
              <a:rPr lang="ko-KR" altLang="en-US" sz="2400" dirty="0" smtClean="0"/>
              <a:t>개 사진</a:t>
            </a:r>
            <a:r>
              <a:rPr lang="en-US" altLang="ko-KR" sz="2400" dirty="0" smtClean="0"/>
              <a:t>(28x28)</a:t>
            </a:r>
          </a:p>
          <a:p>
            <a:pPr>
              <a:buFontTx/>
              <a:buChar char="-"/>
            </a:pPr>
            <a:endParaRPr lang="en-US" altLang="ko-KR" sz="2400" dirty="0" smtClean="0"/>
          </a:p>
          <a:p>
            <a:pPr>
              <a:buFontTx/>
              <a:buChar char="-"/>
            </a:pPr>
            <a:r>
              <a:rPr lang="ko-KR" altLang="en-US" sz="2400" dirty="0" smtClean="0"/>
              <a:t>직접 만든 </a:t>
            </a:r>
            <a:r>
              <a:rPr lang="ko-KR" altLang="en-US" sz="2400" dirty="0" err="1" smtClean="0"/>
              <a:t>손글씨</a:t>
            </a:r>
            <a:r>
              <a:rPr lang="ko-KR" altLang="en-US" sz="2400" dirty="0" smtClean="0"/>
              <a:t> 연산자 </a:t>
            </a:r>
            <a:r>
              <a:rPr lang="en-US" altLang="ko-KR" sz="2400" dirty="0" smtClean="0"/>
              <a:t>50</a:t>
            </a:r>
            <a:r>
              <a:rPr lang="ko-KR" altLang="en-US" sz="2400" dirty="0" smtClean="0"/>
              <a:t>개 사진</a:t>
            </a:r>
            <a:r>
              <a:rPr lang="en-US" altLang="ko-KR" sz="2400" dirty="0" smtClean="0"/>
              <a:t>(28x28, </a:t>
            </a:r>
            <a:r>
              <a:rPr lang="ko-KR" altLang="en-US" sz="2400" dirty="0" smtClean="0"/>
              <a:t>더하기 </a:t>
            </a:r>
            <a:r>
              <a:rPr lang="en-US" altLang="ko-KR" sz="2400" dirty="0" smtClean="0"/>
              <a:t>20</a:t>
            </a:r>
            <a:r>
              <a:rPr lang="ko-KR" altLang="en-US" sz="2400" dirty="0" smtClean="0"/>
              <a:t>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곱하기 </a:t>
            </a:r>
            <a:r>
              <a:rPr lang="en-US" altLang="ko-KR" sz="2400" dirty="0" smtClean="0"/>
              <a:t>20</a:t>
            </a:r>
            <a:r>
              <a:rPr lang="ko-KR" altLang="en-US" sz="2400" dirty="0" smtClean="0"/>
              <a:t>개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빼기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10</a:t>
            </a:r>
            <a:r>
              <a:rPr lang="ko-KR" altLang="en-US" sz="2400" dirty="0" smtClean="0"/>
              <a:t>개</a:t>
            </a:r>
            <a:r>
              <a:rPr lang="en-US" altLang="ko-KR" sz="2400" dirty="0" smtClean="0"/>
              <a:t>)</a:t>
            </a:r>
            <a:r>
              <a:rPr lang="ko-KR" altLang="en-US" sz="2400" dirty="0" smtClean="0"/>
              <a:t> </a:t>
            </a:r>
            <a:endParaRPr lang="en-US" altLang="ko-KR" sz="2400" dirty="0" smtClean="0"/>
          </a:p>
          <a:p>
            <a:pPr marL="0" indent="0">
              <a:buNone/>
            </a:pPr>
            <a:endParaRPr lang="en-US" altLang="ko-KR" sz="2400" dirty="0"/>
          </a:p>
          <a:p>
            <a:pPr marL="0" indent="0">
              <a:buNone/>
            </a:pPr>
            <a:r>
              <a:rPr lang="en-US" altLang="ko-KR" sz="2400" dirty="0" smtClean="0"/>
              <a:t>-</a:t>
            </a:r>
            <a:r>
              <a:rPr lang="ko-KR" altLang="en-US" sz="2400" dirty="0" smtClean="0"/>
              <a:t>각 단계에서 나온 출력들의 집합 </a:t>
            </a: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-&gt; </a:t>
            </a:r>
            <a:r>
              <a:rPr lang="ko-KR" altLang="en-US" sz="2400" dirty="0" smtClean="0"/>
              <a:t>다음 단계의 </a:t>
            </a:r>
            <a:r>
              <a:rPr lang="en-US" altLang="ko-KR" sz="2400" dirty="0" smtClean="0"/>
              <a:t>Training data</a:t>
            </a:r>
            <a:endParaRPr lang="ko-KR" altLang="en-US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결과 소개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0340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2400" dirty="0" smtClean="0"/>
              <a:t>Input data</a:t>
            </a:r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400" dirty="0"/>
          </a:p>
          <a:p>
            <a:r>
              <a:rPr lang="en-US" altLang="ko-KR" sz="2400" dirty="0" smtClean="0"/>
              <a:t>Output images</a:t>
            </a:r>
          </a:p>
          <a:p>
            <a:endParaRPr lang="en-US" altLang="ko-KR" sz="2400" dirty="0" smtClean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결과 소개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528" y="1340768"/>
            <a:ext cx="1080000" cy="108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340768"/>
            <a:ext cx="1080000" cy="108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312" y="1340768"/>
            <a:ext cx="1080000" cy="108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2967" y="2348880"/>
            <a:ext cx="1429513" cy="14295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355" y="2312875"/>
            <a:ext cx="1501521" cy="15015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6530" y="4885411"/>
            <a:ext cx="1080000" cy="108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4885411"/>
            <a:ext cx="1080000" cy="10800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369" y="4867436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결과 소개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5"/>
          <a:stretch/>
        </p:blipFill>
        <p:spPr>
          <a:xfrm>
            <a:off x="282499" y="836712"/>
            <a:ext cx="4912738" cy="55214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95912" y="908720"/>
            <a:ext cx="2476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학습률은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0.01 </a:t>
            </a:r>
            <a:r>
              <a:rPr lang="ko-KR" altLang="en-US" dirty="0" smtClean="0"/>
              <a:t>로 동일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909767" y="4005064"/>
            <a:ext cx="2972289" cy="1176525"/>
            <a:chOff x="3909767" y="4005064"/>
            <a:chExt cx="2972289" cy="1176525"/>
          </a:xfrm>
        </p:grpSpPr>
        <p:sp>
          <p:nvSpPr>
            <p:cNvPr id="9" name="TextBox 8"/>
            <p:cNvSpPr txBox="1"/>
            <p:nvPr/>
          </p:nvSpPr>
          <p:spPr>
            <a:xfrm>
              <a:off x="3909767" y="4005064"/>
              <a:ext cx="29722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1. Epoch 4 in 8000 images</a:t>
              </a:r>
              <a:endParaRPr lang="ko-KR" alt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09767" y="4812257"/>
              <a:ext cx="27190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1. Epoch 3 in 50 images</a:t>
              </a:r>
              <a:endParaRPr lang="ko-KR" altLang="en-US" dirty="0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561387" y="1715913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2. Epoch 1000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561387" y="2860488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Epoch 1000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69144" y="5851727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Epoch 1000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882056" y="2860488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Epoch 1000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556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400" dirty="0" smtClean="0"/>
              <a:t>실행 영상</a:t>
            </a:r>
            <a:endParaRPr lang="ko-KR" altLang="en-US" sz="2400" dirty="0"/>
          </a:p>
          <a:p>
            <a:endParaRPr lang="en-US" altLang="ko-KR" sz="2400" dirty="0"/>
          </a:p>
          <a:p>
            <a:pPr marL="0" indent="0">
              <a:buNone/>
            </a:pPr>
            <a:endParaRPr lang="en-US" altLang="ko-KR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결과 소개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5" name="실행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10" y="138184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3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ko-KR" altLang="en-US" sz="2200" dirty="0" smtClean="0"/>
              <a:t>연산자의 인식률은 </a:t>
            </a:r>
            <a:r>
              <a:rPr lang="en-US" altLang="ko-KR" sz="2200" dirty="0" smtClean="0"/>
              <a:t>100%, </a:t>
            </a:r>
            <a:r>
              <a:rPr lang="ko-KR" altLang="en-US" sz="2200" dirty="0" smtClean="0"/>
              <a:t>숫자는 </a:t>
            </a:r>
            <a:r>
              <a:rPr lang="en-US" altLang="ko-KR" sz="2200" dirty="0" smtClean="0"/>
              <a:t>9</a:t>
            </a:r>
            <a:r>
              <a:rPr lang="ko-KR" altLang="en-US" sz="2200" dirty="0" smtClean="0"/>
              <a:t>를 인식 못하여 </a:t>
            </a:r>
            <a:r>
              <a:rPr lang="en-US" altLang="ko-KR" sz="2200" dirty="0" err="1" smtClean="0"/>
              <a:t>Mnist</a:t>
            </a:r>
            <a:r>
              <a:rPr lang="en-US" altLang="ko-KR" sz="2200" dirty="0" smtClean="0"/>
              <a:t> </a:t>
            </a:r>
            <a:r>
              <a:rPr lang="ko-KR" altLang="en-US" sz="2200" dirty="0" err="1" smtClean="0"/>
              <a:t>손글씨로</a:t>
            </a:r>
            <a:r>
              <a:rPr lang="ko-KR" altLang="en-US" sz="2200" dirty="0" smtClean="0"/>
              <a:t> 넣었을 때 비로소 </a:t>
            </a:r>
            <a:r>
              <a:rPr lang="en-US" altLang="ko-KR" sz="2200" dirty="0" smtClean="0"/>
              <a:t>100%</a:t>
            </a:r>
            <a:r>
              <a:rPr lang="ko-KR" altLang="en-US" sz="2200" dirty="0" smtClean="0"/>
              <a:t>의 인식률을 보임</a:t>
            </a:r>
            <a:endParaRPr lang="en-US" altLang="ko-KR" sz="2200" dirty="0" smtClean="0"/>
          </a:p>
          <a:p>
            <a:pPr>
              <a:buFontTx/>
              <a:buChar char="-"/>
            </a:pPr>
            <a:endParaRPr lang="en-US" altLang="ko-KR" sz="2200" dirty="0"/>
          </a:p>
          <a:p>
            <a:pPr>
              <a:buFontTx/>
              <a:buChar char="-"/>
            </a:pPr>
            <a:r>
              <a:rPr lang="ko-KR" altLang="en-US" sz="2200" dirty="0" err="1" smtClean="0"/>
              <a:t>그림판으로</a:t>
            </a:r>
            <a:r>
              <a:rPr lang="ko-KR" altLang="en-US" sz="2200" dirty="0" smtClean="0"/>
              <a:t> 만든 숫자는 </a:t>
            </a:r>
            <a:r>
              <a:rPr lang="en-US" altLang="ko-KR" sz="2200" dirty="0" smtClean="0"/>
              <a:t>0</a:t>
            </a:r>
            <a:r>
              <a:rPr lang="ko-KR" altLang="en-US" sz="2200" dirty="0" smtClean="0"/>
              <a:t>과 </a:t>
            </a:r>
            <a:r>
              <a:rPr lang="en-US" altLang="ko-KR" sz="2200" dirty="0" smtClean="0"/>
              <a:t>1</a:t>
            </a:r>
            <a:r>
              <a:rPr lang="ko-KR" altLang="en-US" sz="2200" dirty="0" smtClean="0"/>
              <a:t>로만 이루어져있는 것이 원인으로 추측 됨</a:t>
            </a:r>
            <a:endParaRPr lang="en-US" altLang="ko-KR" sz="2200" dirty="0" smtClean="0"/>
          </a:p>
          <a:p>
            <a:pPr>
              <a:buFontTx/>
              <a:buChar char="-"/>
            </a:pPr>
            <a:endParaRPr lang="en-US" altLang="ko-KR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결과 소개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83705" y="546398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/>
              <a:t>기말 설계 사양 결과</a:t>
            </a:r>
            <a:endParaRPr lang="ko-KR" altLang="en-US" b="1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74" y="3104864"/>
            <a:ext cx="1995267" cy="180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358" y="3104864"/>
            <a:ext cx="1995267" cy="180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681" y="3104864"/>
            <a:ext cx="1995267" cy="180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07202" y="5494434"/>
            <a:ext cx="6229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LED </a:t>
            </a:r>
            <a:r>
              <a:rPr lang="ko-KR" altLang="en-US" dirty="0" smtClean="0"/>
              <a:t>이미지는 부호를 제외한 나머지가 준수한 결과를 보임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9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2400" dirty="0" smtClean="0"/>
              <a:t>Mean Pooling Vs Max Pooling</a:t>
            </a: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결과 소개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2" y="1434024"/>
            <a:ext cx="9144000" cy="217022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2823591" y="3681028"/>
            <a:ext cx="3352800" cy="725839"/>
            <a:chOff x="2823591" y="3681028"/>
            <a:chExt cx="3352800" cy="725839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4079" y="3681028"/>
              <a:ext cx="3171825" cy="25717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3591" y="4102067"/>
              <a:ext cx="3352800" cy="304800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2919051" y="4998581"/>
            <a:ext cx="3209925" cy="832152"/>
            <a:chOff x="2919051" y="4998581"/>
            <a:chExt cx="3209925" cy="83215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2191" y="4998581"/>
              <a:ext cx="2895600" cy="20955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9051" y="5640233"/>
              <a:ext cx="3209925" cy="190500"/>
            </a:xfrm>
            <a:prstGeom prst="rect">
              <a:avLst/>
            </a:prstGeom>
          </p:spPr>
        </p:pic>
      </p:grpSp>
      <p:sp>
        <p:nvSpPr>
          <p:cNvPr id="13" name="아래쪽 화살표 12"/>
          <p:cNvSpPr/>
          <p:nvPr/>
        </p:nvSpPr>
        <p:spPr>
          <a:xfrm>
            <a:off x="4426187" y="4535912"/>
            <a:ext cx="195651" cy="3600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21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2400" dirty="0" smtClean="0"/>
              <a:t>Mean Pooling Vs Max Pooling</a:t>
            </a: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</a:t>
            </a:r>
            <a:r>
              <a:rPr lang="ko-KR" altLang="en-US" dirty="0"/>
              <a:t>결과 소개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556792"/>
            <a:ext cx="5353050" cy="4829175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291" y="2348880"/>
            <a:ext cx="4829175" cy="7810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220072" y="3778002"/>
            <a:ext cx="3631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MeanPool</a:t>
            </a:r>
            <a:r>
              <a:rPr lang="ko-KR" altLang="en-US" dirty="0" smtClean="0"/>
              <a:t>이 속도는 빠르나</a:t>
            </a:r>
            <a:endParaRPr lang="en-US" altLang="ko-KR" dirty="0" smtClean="0"/>
          </a:p>
          <a:p>
            <a:r>
              <a:rPr lang="ko-KR" altLang="en-US" dirty="0" smtClean="0"/>
              <a:t>정확도는 </a:t>
            </a:r>
            <a:r>
              <a:rPr lang="en-US" altLang="ko-KR" dirty="0" err="1" smtClean="0"/>
              <a:t>MaxPool</a:t>
            </a:r>
            <a:r>
              <a:rPr lang="ko-KR" altLang="en-US" dirty="0" smtClean="0"/>
              <a:t>이 높음을 확인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53027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200" dirty="0" smtClean="0"/>
              <a:t> - </a:t>
            </a:r>
            <a:r>
              <a:rPr lang="ko-KR" altLang="en-US" sz="2200" dirty="0" smtClean="0"/>
              <a:t>하나의 문제가 해결되면 또 하나의 문제 발생 </a:t>
            </a: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 smtClean="0"/>
              <a:t>-&gt; </a:t>
            </a:r>
            <a:r>
              <a:rPr lang="ko-KR" altLang="en-US" sz="2200" dirty="0" smtClean="0"/>
              <a:t>디버깅 지옥</a:t>
            </a:r>
            <a:endParaRPr lang="en-US" altLang="ko-KR" sz="2200" dirty="0" smtClean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 smtClean="0"/>
              <a:t> - </a:t>
            </a:r>
            <a:r>
              <a:rPr lang="ko-KR" altLang="en-US" sz="2200" dirty="0" smtClean="0"/>
              <a:t>답이 없을 것 같던 문제들도 결국에는 해결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 smtClean="0"/>
              <a:t>-&gt; </a:t>
            </a:r>
            <a:r>
              <a:rPr lang="ko-KR" altLang="en-US" sz="2200" dirty="0" smtClean="0"/>
              <a:t>문제해결 능력 함양</a:t>
            </a:r>
            <a:endParaRPr lang="en-US" altLang="ko-KR" sz="2200" dirty="0" smtClean="0"/>
          </a:p>
          <a:p>
            <a:pPr marL="0" indent="0">
              <a:buNone/>
            </a:pPr>
            <a:endParaRPr lang="en-US" altLang="ko-KR" sz="2200" dirty="0" smtClean="0"/>
          </a:p>
          <a:p>
            <a:pPr>
              <a:buFontTx/>
              <a:buChar char="-"/>
            </a:pPr>
            <a:r>
              <a:rPr lang="ko-KR" altLang="en-US" sz="2200" dirty="0" smtClean="0"/>
              <a:t>이번 프로젝트를 통해 새로운 목표 도출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 smtClean="0"/>
              <a:t>-&gt; </a:t>
            </a:r>
            <a:r>
              <a:rPr lang="ko-KR" altLang="en-US" sz="2200" dirty="0" err="1" smtClean="0"/>
              <a:t>파이썬으로</a:t>
            </a:r>
            <a:r>
              <a:rPr lang="ko-KR" altLang="en-US" sz="2200" dirty="0" smtClean="0"/>
              <a:t> 기말 프로젝트 구현 및 </a:t>
            </a:r>
            <a:r>
              <a:rPr lang="ko-KR" altLang="en-US" sz="2200" dirty="0" err="1" smtClean="0"/>
              <a:t>파이토치</a:t>
            </a:r>
            <a:r>
              <a:rPr lang="ko-KR" altLang="en-US" sz="2200" dirty="0" smtClean="0"/>
              <a:t> 라이브러리 연습하기</a:t>
            </a:r>
            <a:endParaRPr lang="en-US" altLang="ko-KR" sz="22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후 </a:t>
            </a:r>
            <a:r>
              <a:rPr lang="ko-KR" altLang="en-US" dirty="0" err="1" smtClean="0"/>
              <a:t>느낀점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086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sz="2200" dirty="0" smtClean="0"/>
              <a:t> </a:t>
            </a:r>
            <a:r>
              <a:rPr lang="ko-KR" altLang="en-US" sz="2400" dirty="0" smtClean="0"/>
              <a:t>참고자료</a:t>
            </a:r>
            <a:endParaRPr lang="en-US" altLang="ko-KR" sz="2400" dirty="0" smtClean="0"/>
          </a:p>
          <a:p>
            <a:pPr>
              <a:buFontTx/>
              <a:buChar char="-"/>
            </a:pPr>
            <a:r>
              <a:rPr lang="ko-KR" altLang="en-US" sz="2400" dirty="0" smtClean="0"/>
              <a:t>미상의 작성자 </a:t>
            </a:r>
            <a:r>
              <a:rPr lang="en-US" altLang="ko-KR" sz="2400" dirty="0"/>
              <a:t>,MATLAB </a:t>
            </a:r>
            <a:r>
              <a:rPr lang="en-US" altLang="ko-KR" sz="2400" dirty="0" smtClean="0"/>
              <a:t>Answers, </a:t>
            </a:r>
            <a:r>
              <a:rPr lang="en-US" altLang="ko-KR" sz="2400" dirty="0" smtClean="0">
                <a:hlinkClick r:id="rId2"/>
              </a:rPr>
              <a:t>https</a:t>
            </a:r>
            <a:r>
              <a:rPr lang="en-US" altLang="ko-KR" sz="2400" dirty="0">
                <a:hlinkClick r:id="rId2"/>
              </a:rPr>
              <a:t>://</a:t>
            </a:r>
            <a:r>
              <a:rPr lang="en-US" altLang="ko-KR" sz="2400" dirty="0" smtClean="0">
                <a:hlinkClick r:id="rId2"/>
              </a:rPr>
              <a:t>kr.mathworks.com/matlabcentral/answers/409032-how-do-i-compute-the-maxpool-of-a-image-let-us-say-stride-of-2-2-on-a-mxn-matrix</a:t>
            </a:r>
            <a:r>
              <a:rPr lang="en-US" altLang="ko-KR" sz="2400" dirty="0" smtClean="0"/>
              <a:t>, 2018.07.06</a:t>
            </a:r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 smtClean="0"/>
              <a:t>도움말센터 관리자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MathWorks</a:t>
            </a:r>
            <a:r>
              <a:rPr lang="en-US" altLang="ko-KR" sz="2400" dirty="0"/>
              <a:t>, </a:t>
            </a:r>
            <a:r>
              <a:rPr lang="en-US" altLang="ko-KR" sz="2400" dirty="0">
                <a:hlinkClick r:id="rId3"/>
              </a:rPr>
              <a:t>https://</a:t>
            </a:r>
            <a:r>
              <a:rPr lang="en-US" altLang="ko-KR" sz="2400" dirty="0" smtClean="0">
                <a:hlinkClick r:id="rId3"/>
              </a:rPr>
              <a:t>kr.mathworks.com/help/matlab/ref/mat2cell.html</a:t>
            </a:r>
            <a:r>
              <a:rPr lang="en-US" altLang="ko-KR" sz="2400" dirty="0" smtClean="0"/>
              <a:t>, 2022</a:t>
            </a:r>
          </a:p>
          <a:p>
            <a:pPr>
              <a:buFontTx/>
              <a:buChar char="-"/>
            </a:pPr>
            <a:endParaRPr lang="en-US" altLang="ko-KR" sz="2400" dirty="0"/>
          </a:p>
          <a:p>
            <a:pPr>
              <a:buFontTx/>
              <a:buChar char="-"/>
            </a:pPr>
            <a:r>
              <a:rPr lang="ko-KR" altLang="en-US" sz="2400" dirty="0" smtClean="0"/>
              <a:t>미상의 작성자</a:t>
            </a:r>
            <a:r>
              <a:rPr lang="en-US" altLang="ko-KR" sz="2400" dirty="0" smtClean="0"/>
              <a:t>, </a:t>
            </a:r>
            <a:r>
              <a:rPr lang="en-US" altLang="ko-KR" sz="2400" dirty="0" err="1" smtClean="0"/>
              <a:t>ratsgo’s</a:t>
            </a:r>
            <a:r>
              <a:rPr lang="en-US" altLang="ko-KR" sz="2400" dirty="0"/>
              <a:t> blog, </a:t>
            </a:r>
            <a:r>
              <a:rPr lang="en-US" altLang="ko-KR" sz="2400" dirty="0">
                <a:hlinkClick r:id="rId4"/>
              </a:rPr>
              <a:t>https://ratsgo.github.io/deep%20learning/2017/04/05/CNNbackprop</a:t>
            </a:r>
            <a:r>
              <a:rPr lang="en-US" altLang="ko-KR" sz="2400" dirty="0" smtClean="0">
                <a:hlinkClick r:id="rId4"/>
              </a:rPr>
              <a:t>/</a:t>
            </a:r>
            <a:r>
              <a:rPr lang="en-US" altLang="ko-KR" sz="2400" dirty="0" smtClean="0"/>
              <a:t>, 2017.04.05</a:t>
            </a:r>
            <a:endParaRPr lang="en-US" altLang="ko-KR" sz="24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</a:t>
            </a:r>
            <a:r>
              <a:rPr lang="en-US" altLang="ko-KR" dirty="0" smtClean="0"/>
              <a:t>. </a:t>
            </a:r>
            <a:r>
              <a:rPr lang="ko-KR" altLang="en-US" dirty="0" smtClean="0"/>
              <a:t>프로젝트 후 </a:t>
            </a:r>
            <a:r>
              <a:rPr lang="ko-KR" altLang="en-US" dirty="0" err="1" smtClean="0"/>
              <a:t>느낀점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293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sp>
        <p:nvSpPr>
          <p:cNvPr id="8" name="Shape 177"/>
          <p:cNvSpPr txBox="1"/>
          <p:nvPr/>
        </p:nvSpPr>
        <p:spPr>
          <a:xfrm>
            <a:off x="4613172" y="4142215"/>
            <a:ext cx="199927" cy="8992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텍스트 개체 틀 1"/>
          <p:cNvSpPr>
            <a:spLocks noGrp="1"/>
          </p:cNvSpPr>
          <p:nvPr>
            <p:ph type="body" sz="quarter" idx="13"/>
          </p:nvPr>
        </p:nvSpPr>
        <p:spPr>
          <a:xfrm>
            <a:off x="483174" y="908720"/>
            <a:ext cx="8424936" cy="5544616"/>
          </a:xfrm>
        </p:spPr>
        <p:txBody>
          <a:bodyPr/>
          <a:lstStyle/>
          <a:p>
            <a:pPr marL="0" indent="0" algn="ctr">
              <a:buNone/>
            </a:pPr>
            <a:endParaRPr lang="en-US" altLang="ko-KR" sz="2200" dirty="0" smtClean="0"/>
          </a:p>
          <a:p>
            <a:pPr marL="0" indent="0" algn="ctr">
              <a:buNone/>
            </a:pPr>
            <a:endParaRPr lang="en-US" altLang="ko-KR" sz="2200" dirty="0"/>
          </a:p>
          <a:p>
            <a:pPr marL="0" indent="0" algn="ctr">
              <a:buNone/>
            </a:pPr>
            <a:endParaRPr lang="en-US" altLang="ko-KR" sz="2200" dirty="0" smtClean="0"/>
          </a:p>
          <a:p>
            <a:pPr marL="0" indent="0" algn="ctr">
              <a:buNone/>
            </a:pPr>
            <a:endParaRPr lang="en-US" altLang="ko-KR" sz="2200" dirty="0"/>
          </a:p>
          <a:p>
            <a:pPr marL="0" indent="0" algn="ctr">
              <a:buNone/>
            </a:pPr>
            <a:endParaRPr lang="en-US" altLang="ko-KR" sz="2200" dirty="0" smtClean="0"/>
          </a:p>
          <a:p>
            <a:pPr marL="0" indent="0" algn="ctr">
              <a:buNone/>
            </a:pPr>
            <a:r>
              <a:rPr lang="ko-KR" altLang="en-US" sz="7200" b="1" dirty="0" smtClean="0"/>
              <a:t>감사합니다</a:t>
            </a:r>
            <a:endParaRPr lang="en-US" altLang="ko-KR" sz="7200" b="1" dirty="0"/>
          </a:p>
        </p:txBody>
      </p:sp>
    </p:spTree>
    <p:extLst>
      <p:ext uri="{BB962C8B-B14F-4D97-AF65-F5344CB8AC3E}">
        <p14:creationId xmlns:p14="http://schemas.microsoft.com/office/powerpoint/2010/main" val="367819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200" dirty="0" smtClean="0"/>
              <a:t>목적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/>
              <a:t> </a:t>
            </a:r>
            <a:r>
              <a:rPr lang="ko-KR" altLang="en-US" dirty="0" smtClean="0"/>
              <a:t>첫 번째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Mnist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그림</a:t>
            </a:r>
            <a:r>
              <a:rPr lang="en-US" altLang="ko-KR" dirty="0" smtClean="0"/>
              <a:t>(28x28)</a:t>
            </a:r>
            <a:r>
              <a:rPr lang="ko-KR" altLang="en-US" dirty="0" smtClean="0"/>
              <a:t>과 연산자 </a:t>
            </a:r>
            <a:r>
              <a:rPr lang="ko-KR" altLang="en-US" dirty="0" err="1" smtClean="0"/>
              <a:t>손글씨</a:t>
            </a:r>
            <a:r>
              <a:rPr lang="ko-KR" altLang="en-US" dirty="0" smtClean="0"/>
              <a:t> 그림</a:t>
            </a:r>
            <a:r>
              <a:rPr lang="en-US" altLang="ko-KR" dirty="0" smtClean="0"/>
              <a:t>(28x28)</a:t>
            </a:r>
            <a:r>
              <a:rPr lang="ko-KR" altLang="en-US" dirty="0" smtClean="0"/>
              <a:t>을 각각 </a:t>
            </a:r>
            <a:r>
              <a:rPr lang="en-US" altLang="ko-KR" dirty="0" smtClean="0"/>
              <a:t>10bit, 3bit </a:t>
            </a:r>
            <a:r>
              <a:rPr lang="en-US" altLang="ko-KR" dirty="0" err="1" smtClean="0"/>
              <a:t>Onehot</a:t>
            </a:r>
            <a:r>
              <a:rPr lang="en-US" altLang="ko-KR" dirty="0" smtClean="0"/>
              <a:t> encoding</a:t>
            </a:r>
            <a:r>
              <a:rPr lang="ko-KR" altLang="en-US" dirty="0" smtClean="0"/>
              <a:t>으로 변환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두 </a:t>
            </a:r>
            <a:r>
              <a:rPr lang="ko-KR" altLang="en-US" dirty="0"/>
              <a:t>번째</a:t>
            </a:r>
            <a:r>
              <a:rPr lang="en-US" altLang="ko-KR" dirty="0"/>
              <a:t>, </a:t>
            </a:r>
            <a:r>
              <a:rPr lang="ko-KR" altLang="en-US" dirty="0" smtClean="0"/>
              <a:t>각각의 </a:t>
            </a:r>
            <a:r>
              <a:rPr lang="en-US" altLang="ko-KR" dirty="0" smtClean="0"/>
              <a:t>10bit </a:t>
            </a:r>
            <a:r>
              <a:rPr lang="en-US" altLang="ko-KR" dirty="0" err="1" smtClean="0"/>
              <a:t>Onehot</a:t>
            </a:r>
            <a:r>
              <a:rPr lang="en-US" altLang="ko-KR" dirty="0" smtClean="0"/>
              <a:t> encoding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4bit </a:t>
            </a:r>
            <a:r>
              <a:rPr lang="ko-KR" altLang="en-US" dirty="0" smtClean="0"/>
              <a:t>이진수로 변환 뒤 </a:t>
            </a:r>
            <a:r>
              <a:rPr lang="en-US" altLang="ko-KR" dirty="0" smtClean="0"/>
              <a:t>3bit OHE</a:t>
            </a:r>
            <a:r>
              <a:rPr lang="ko-KR" altLang="en-US" dirty="0" smtClean="0"/>
              <a:t>와 결합하여 </a:t>
            </a:r>
            <a:r>
              <a:rPr lang="en-US" altLang="ko-KR" dirty="0" smtClean="0"/>
              <a:t>11bit code</a:t>
            </a:r>
            <a:r>
              <a:rPr lang="ko-KR" altLang="en-US" dirty="0" smtClean="0"/>
              <a:t>로 변환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세 번째</a:t>
            </a:r>
            <a:r>
              <a:rPr lang="en-US" altLang="ko-KR" dirty="0" smtClean="0"/>
              <a:t>, 11bit code</a:t>
            </a:r>
            <a:r>
              <a:rPr lang="ko-KR" altLang="en-US" dirty="0" smtClean="0"/>
              <a:t>의 계산 결과를 부호를 포함한 </a:t>
            </a:r>
            <a:r>
              <a:rPr lang="en-US" altLang="ko-KR" dirty="0" smtClean="0"/>
              <a:t>8bit </a:t>
            </a:r>
            <a:r>
              <a:rPr lang="ko-KR" altLang="en-US" dirty="0" smtClean="0"/>
              <a:t>이진수로 변환 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네 번째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부호를 포함한 </a:t>
            </a:r>
            <a:r>
              <a:rPr lang="en-US" altLang="ko-KR" dirty="0" smtClean="0"/>
              <a:t>8bit </a:t>
            </a:r>
            <a:r>
              <a:rPr lang="ko-KR" altLang="en-US" dirty="0" smtClean="0"/>
              <a:t>이진수를 </a:t>
            </a:r>
            <a:r>
              <a:rPr lang="en-US" altLang="ko-KR" dirty="0" smtClean="0"/>
              <a:t>14bit Segment LED code</a:t>
            </a:r>
            <a:r>
              <a:rPr lang="ko-KR" altLang="en-US" dirty="0" smtClean="0"/>
              <a:t>로 변환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ko-KR" altLang="en-US" dirty="0" smtClean="0"/>
              <a:t>마지막</a:t>
            </a:r>
            <a:r>
              <a:rPr lang="en-US" altLang="ko-KR" dirty="0" smtClean="0"/>
              <a:t>, 14bit Segment LED code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LED</a:t>
            </a:r>
            <a:r>
              <a:rPr lang="ko-KR" altLang="en-US" dirty="0" smtClean="0"/>
              <a:t>그림</a:t>
            </a:r>
            <a:r>
              <a:rPr lang="en-US" altLang="ko-KR" dirty="0" smtClean="0"/>
              <a:t>(28x28)</a:t>
            </a:r>
            <a:r>
              <a:rPr lang="ko-KR" altLang="en-US" dirty="0" smtClean="0"/>
              <a:t>으로 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출력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신경망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161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sz="2200" dirty="0" smtClean="0"/>
              <a:t>요구사항</a:t>
            </a: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/>
              <a:t> </a:t>
            </a:r>
            <a:endParaRPr lang="en-US" altLang="ko-KR" sz="2200" dirty="0" smtClean="0"/>
          </a:p>
          <a:p>
            <a:pPr>
              <a:buFontTx/>
              <a:buChar char="-"/>
            </a:pPr>
            <a:r>
              <a:rPr lang="en-US" altLang="ko-KR" dirty="0" err="1" smtClean="0"/>
              <a:t>Onehot</a:t>
            </a:r>
            <a:r>
              <a:rPr lang="en-US" altLang="ko-KR" dirty="0" smtClean="0"/>
              <a:t> encoding </a:t>
            </a:r>
            <a:r>
              <a:rPr lang="ko-KR" altLang="en-US" dirty="0" smtClean="0"/>
              <a:t>출력을 위한 </a:t>
            </a:r>
            <a:r>
              <a:rPr lang="en-US" altLang="ko-KR" dirty="0" smtClean="0"/>
              <a:t>CNN1,2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CNN3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Activate function</a:t>
            </a:r>
            <a:r>
              <a:rPr lang="ko-KR" altLang="en-US" dirty="0" smtClean="0"/>
              <a:t>은 </a:t>
            </a:r>
            <a:r>
              <a:rPr lang="en-US" altLang="ko-KR" dirty="0" err="1" smtClean="0"/>
              <a:t>ReLU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마지막 출력 </a:t>
            </a:r>
            <a:r>
              <a:rPr lang="ko-KR" altLang="en-US" dirty="0" err="1" smtClean="0"/>
              <a:t>레이어는</a:t>
            </a:r>
            <a:r>
              <a:rPr lang="ko-KR" altLang="en-US" dirty="0"/>
              <a:t> </a:t>
            </a:r>
            <a:r>
              <a:rPr lang="en-US" altLang="ko-KR" dirty="0" err="1" smtClean="0"/>
              <a:t>Softmax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>
              <a:buFontTx/>
              <a:buChar char="-"/>
            </a:pPr>
            <a:endParaRPr lang="en-US" altLang="ko-KR" sz="2200" dirty="0" smtClean="0"/>
          </a:p>
          <a:p>
            <a:pPr>
              <a:buFontTx/>
              <a:buChar char="-"/>
            </a:pPr>
            <a:r>
              <a:rPr lang="ko-KR" altLang="en-US" dirty="0" smtClean="0"/>
              <a:t>나머지 신경망의 </a:t>
            </a:r>
            <a:r>
              <a:rPr lang="en-US" altLang="ko-KR" dirty="0" smtClean="0"/>
              <a:t>Activate function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Sigmoid</a:t>
            </a:r>
            <a:r>
              <a:rPr lang="ko-KR" altLang="en-US" dirty="0" smtClean="0"/>
              <a:t>사용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2200" dirty="0" smtClean="0"/>
              <a:t> .</a:t>
            </a:r>
          </a:p>
          <a:p>
            <a:pPr marL="0" indent="0">
              <a:buNone/>
            </a:pPr>
            <a:r>
              <a:rPr lang="en-US" altLang="ko-KR" sz="2200" dirty="0" smtClean="0"/>
              <a:t> .</a:t>
            </a:r>
          </a:p>
          <a:p>
            <a:pPr marL="0" indent="0">
              <a:buNone/>
            </a:pPr>
            <a:r>
              <a:rPr lang="en-US" altLang="ko-KR" sz="2200" dirty="0" smtClean="0"/>
              <a:t> .</a:t>
            </a:r>
            <a:endParaRPr lang="en-US" altLang="ko-KR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신경망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2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200" dirty="0" smtClean="0"/>
              <a:t>1. Sigmoid</a:t>
            </a:r>
          </a:p>
          <a:p>
            <a:pPr marL="0" indent="0">
              <a:buNone/>
            </a:pPr>
            <a:endParaRPr lang="en-US" altLang="ko-KR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이론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04" y="1333115"/>
            <a:ext cx="7038975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4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200" dirty="0" smtClean="0"/>
              <a:t>1. Sigmoid</a:t>
            </a:r>
          </a:p>
          <a:p>
            <a:pPr marL="0" indent="0">
              <a:buNone/>
            </a:pPr>
            <a:endParaRPr lang="en-US" altLang="ko-KR" sz="2200" dirty="0" smtClean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 smtClean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 smtClean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 smtClean="0"/>
          </a:p>
          <a:p>
            <a:pPr>
              <a:buFontTx/>
              <a:buChar char="-"/>
            </a:pPr>
            <a:r>
              <a:rPr lang="ko-KR" altLang="en-US" sz="2200" dirty="0" err="1" smtClean="0"/>
              <a:t>콘볼루션으로</a:t>
            </a:r>
            <a:r>
              <a:rPr lang="ko-KR" altLang="en-US" sz="2200" dirty="0" smtClean="0"/>
              <a:t> 인해 </a:t>
            </a:r>
            <a:r>
              <a:rPr lang="en-US" altLang="ko-KR" sz="2200" dirty="0" smtClean="0"/>
              <a:t>20</a:t>
            </a:r>
            <a:r>
              <a:rPr lang="ko-KR" altLang="en-US" sz="2200" dirty="0" smtClean="0"/>
              <a:t>개의 </a:t>
            </a:r>
            <a:r>
              <a:rPr lang="ko-KR" altLang="en-US" sz="2200" dirty="0" err="1" smtClean="0"/>
              <a:t>레이어</a:t>
            </a:r>
            <a:r>
              <a:rPr lang="ko-KR" altLang="en-US" sz="2200" dirty="0" smtClean="0"/>
              <a:t> 추가</a:t>
            </a:r>
            <a:endParaRPr lang="en-US" altLang="ko-KR" sz="2200" dirty="0" smtClean="0"/>
          </a:p>
          <a:p>
            <a:pPr marL="0" indent="0">
              <a:buNone/>
            </a:pPr>
            <a:endParaRPr lang="en-US" altLang="ko-KR" sz="2200" dirty="0" smtClean="0"/>
          </a:p>
          <a:p>
            <a:pPr marL="0" indent="0">
              <a:buNone/>
            </a:pPr>
            <a:r>
              <a:rPr lang="en-US" altLang="ko-KR" sz="2200" dirty="0" smtClean="0"/>
              <a:t>-&gt; </a:t>
            </a:r>
            <a:r>
              <a:rPr lang="ko-KR" altLang="en-US" sz="2200" dirty="0" smtClean="0"/>
              <a:t>수 많은 </a:t>
            </a:r>
            <a:r>
              <a:rPr lang="ko-KR" altLang="en-US" sz="2200" dirty="0" err="1" smtClean="0"/>
              <a:t>역전파</a:t>
            </a:r>
            <a:r>
              <a:rPr lang="ko-KR" altLang="en-US" sz="2200" dirty="0" smtClean="0"/>
              <a:t> 과정에 의해 </a:t>
            </a:r>
            <a:r>
              <a:rPr lang="en-US" altLang="ko-KR" sz="2200" dirty="0" smtClean="0"/>
              <a:t>Sigmoid</a:t>
            </a:r>
            <a:r>
              <a:rPr lang="ko-KR" altLang="en-US" sz="2200" dirty="0" smtClean="0"/>
              <a:t>의 미분 값은 </a:t>
            </a:r>
            <a:r>
              <a:rPr lang="en-US" altLang="ko-KR" sz="2200" dirty="0" smtClean="0"/>
              <a:t>0</a:t>
            </a:r>
            <a:r>
              <a:rPr lang="ko-KR" altLang="en-US" sz="2200" dirty="0" smtClean="0"/>
              <a:t>에 가까워짐</a:t>
            </a:r>
            <a:endParaRPr lang="en-US" altLang="ko-KR" sz="2200" dirty="0" smtClean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r>
              <a:rPr lang="en-US" altLang="ko-KR" sz="2200" dirty="0"/>
              <a:t>-&gt; weight </a:t>
            </a:r>
            <a:r>
              <a:rPr lang="ko-KR" altLang="en-US" sz="2200" dirty="0"/>
              <a:t>값이 </a:t>
            </a:r>
            <a:r>
              <a:rPr lang="en-US" altLang="ko-KR" sz="2200" dirty="0"/>
              <a:t>0</a:t>
            </a:r>
            <a:r>
              <a:rPr lang="ko-KR" altLang="en-US" sz="2200" dirty="0"/>
              <a:t>이 됨으로 인해서 업데이트가 안됨 </a:t>
            </a:r>
            <a:r>
              <a:rPr lang="en-US" altLang="ko-KR" sz="2200" dirty="0"/>
              <a:t>(</a:t>
            </a:r>
            <a:r>
              <a:rPr lang="ko-KR" altLang="en-US" sz="2200" dirty="0"/>
              <a:t>학습 불가</a:t>
            </a:r>
            <a:r>
              <a:rPr lang="en-US" altLang="ko-KR" sz="2200" dirty="0"/>
              <a:t>)</a:t>
            </a:r>
          </a:p>
          <a:p>
            <a:pPr marL="0" indent="0">
              <a:buNone/>
            </a:pPr>
            <a:endParaRPr lang="en-US" altLang="ko-KR" sz="2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이론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3568" y="1700808"/>
                <a:ext cx="2324226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700808"/>
                <a:ext cx="2324226" cy="5250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83568" y="3009552"/>
                <a:ext cx="4810035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)(1−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3009552"/>
                <a:ext cx="4810035" cy="5259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092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2200" dirty="0"/>
              <a:t>2</a:t>
            </a:r>
            <a:r>
              <a:rPr lang="en-US" altLang="ko-KR" sz="2200" dirty="0" smtClean="0"/>
              <a:t>. </a:t>
            </a:r>
            <a:r>
              <a:rPr lang="en-US" altLang="ko-KR" sz="2200" dirty="0" err="1" smtClean="0"/>
              <a:t>ReLU</a:t>
            </a:r>
            <a:endParaRPr lang="en-US" altLang="ko-KR" sz="2200" dirty="0" smtClean="0"/>
          </a:p>
          <a:p>
            <a:pPr marL="0" indent="0">
              <a:buNone/>
            </a:pPr>
            <a:endParaRPr lang="en-US" altLang="ko-KR" sz="2200" dirty="0" smtClean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 smtClean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 smtClean="0"/>
          </a:p>
          <a:p>
            <a:pPr marL="0" indent="0">
              <a:buNone/>
            </a:pPr>
            <a:endParaRPr lang="en-US" altLang="ko-KR" sz="2200" dirty="0"/>
          </a:p>
          <a:p>
            <a:pPr marL="0" indent="0">
              <a:buNone/>
            </a:pPr>
            <a:endParaRPr lang="en-US" altLang="ko-KR" sz="2200" dirty="0" smtClean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이론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832" y="1612776"/>
            <a:ext cx="7866744" cy="41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7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텍스트 개체 틀 1"/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ko-KR" sz="2200" dirty="0" smtClean="0"/>
                  <a:t>2. </a:t>
                </a:r>
                <a:r>
                  <a:rPr lang="en-US" altLang="ko-KR" sz="2200" dirty="0" err="1" smtClean="0"/>
                  <a:t>ReLU</a:t>
                </a:r>
                <a:endParaRPr lang="en-US" altLang="ko-KR" sz="2200" dirty="0" smtClean="0"/>
              </a:p>
              <a:p>
                <a:pPr marL="0" indent="0">
                  <a:buNone/>
                </a:pPr>
                <a:endParaRPr lang="en-US" altLang="ko-KR" sz="2200" dirty="0" smtClean="0"/>
              </a:p>
              <a:p>
                <a:pPr marL="0" indent="0">
                  <a:buNone/>
                </a:pPr>
                <a:endParaRPr lang="en-US" altLang="ko-KR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𝑅𝑒𝐿𝑈</m:t>
                      </m:r>
                      <m:d>
                        <m:dPr>
                          <m:ctrlP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ko-K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&gt;0)</m:t>
                              </m:r>
                            </m:e>
                            <m:e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0 (</m:t>
                              </m:r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2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ko-KR" sz="2200" dirty="0" smtClean="0"/>
              </a:p>
              <a:p>
                <a:pPr marL="0" indent="0">
                  <a:buNone/>
                </a:pPr>
                <a:endParaRPr lang="en-US" altLang="ko-KR" sz="2200" dirty="0" smtClean="0"/>
              </a:p>
              <a:p>
                <a:pPr marL="0" indent="0">
                  <a:buNone/>
                </a:pPr>
                <a:r>
                  <a:rPr lang="en-US" altLang="ko-KR" sz="2200" dirty="0" smtClean="0"/>
                  <a:t>					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2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2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ko-KR" altLang="en-US" sz="22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altLang="ko-KR" sz="22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"/>
                        <m:ctrlPr>
                          <a:rPr lang="en-US" altLang="ko-KR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1 (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&gt;0)</m:t>
                            </m:r>
                          </m:e>
                          <m:e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0 (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ko-KR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≤0)</m:t>
                            </m:r>
                          </m:e>
                        </m:eqArr>
                      </m:e>
                    </m:d>
                  </m:oMath>
                </a14:m>
                <a:endParaRPr lang="en-US" altLang="ko-KR" sz="2200" dirty="0" smtClean="0"/>
              </a:p>
              <a:p>
                <a:pPr marL="0" indent="0">
                  <a:buNone/>
                </a:pPr>
                <a:endParaRPr lang="en-US" altLang="ko-KR" sz="2200" dirty="0" smtClean="0"/>
              </a:p>
              <a:p>
                <a:pPr>
                  <a:buFontTx/>
                  <a:buChar char="-"/>
                </a:pPr>
                <a:r>
                  <a:rPr lang="ko-KR" altLang="en-US" sz="2200" dirty="0" err="1" smtClean="0"/>
                  <a:t>콘볼루션으로</a:t>
                </a:r>
                <a:r>
                  <a:rPr lang="ko-KR" altLang="en-US" sz="2200" dirty="0" smtClean="0"/>
                  <a:t> 인해 늘어난 </a:t>
                </a:r>
                <a:r>
                  <a:rPr lang="ko-KR" altLang="en-US" sz="2200" dirty="0" err="1" smtClean="0"/>
                  <a:t>레이어의</a:t>
                </a:r>
                <a:r>
                  <a:rPr lang="ko-KR" altLang="en-US" sz="2200" dirty="0" smtClean="0"/>
                  <a:t> </a:t>
                </a:r>
                <a:r>
                  <a:rPr lang="ko-KR" altLang="en-US" sz="2200" dirty="0" err="1" smtClean="0"/>
                  <a:t>역전파</a:t>
                </a:r>
                <a:r>
                  <a:rPr lang="ko-KR" altLang="en-US" sz="2200" dirty="0" smtClean="0"/>
                  <a:t> 과정에서도 미분 값이 </a:t>
                </a:r>
                <a:r>
                  <a:rPr lang="en-US" altLang="ko-KR" sz="2200" dirty="0" smtClean="0"/>
                  <a:t>0</a:t>
                </a:r>
                <a:r>
                  <a:rPr lang="ko-KR" altLang="en-US" sz="2200" dirty="0" smtClean="0"/>
                  <a:t>이 되지 않음</a:t>
                </a:r>
                <a:endParaRPr lang="en-US" altLang="ko-KR" sz="2200" dirty="0" smtClean="0"/>
              </a:p>
              <a:p>
                <a:pPr marL="0" indent="0">
                  <a:buNone/>
                </a:pPr>
                <a:endParaRPr lang="en-US" altLang="ko-KR" sz="2200" dirty="0" smtClean="0"/>
              </a:p>
              <a:p>
                <a:pPr marL="0" indent="0">
                  <a:buNone/>
                </a:pPr>
                <a:r>
                  <a:rPr lang="en-US" altLang="ko-KR" sz="2200" dirty="0"/>
                  <a:t>-&gt; weight </a:t>
                </a:r>
                <a:r>
                  <a:rPr lang="ko-KR" altLang="en-US" sz="2200" dirty="0" smtClean="0"/>
                  <a:t>값이 업데이트 되기 때문에 학습 가능</a:t>
                </a:r>
                <a:endParaRPr lang="en-US" altLang="ko-KR" sz="2200" dirty="0"/>
              </a:p>
              <a:p>
                <a:pPr>
                  <a:buFontTx/>
                  <a:buChar char="-"/>
                </a:pPr>
                <a:endParaRPr lang="en-US" altLang="ko-KR" sz="2200" dirty="0"/>
              </a:p>
              <a:p>
                <a:pPr marL="0" indent="0">
                  <a:buNone/>
                </a:pPr>
                <a:endParaRPr lang="en-US" altLang="ko-KR" sz="2200" dirty="0" smtClean="0"/>
              </a:p>
              <a:p>
                <a:pPr marL="0" indent="0">
                  <a:buNone/>
                </a:pPr>
                <a:endParaRPr lang="en-US" altLang="ko-KR" sz="2200" dirty="0"/>
              </a:p>
            </p:txBody>
          </p:sp>
        </mc:Choice>
        <mc:Fallback xmlns="">
          <p:sp>
            <p:nvSpPr>
              <p:cNvPr id="2" name="텍스트 개체 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 rotWithShape="0">
                <a:blip r:embed="rId2"/>
                <a:stretch>
                  <a:fillRect l="-941" t="-65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이론 설명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399082" y="1556792"/>
                <a:ext cx="22018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ko-KR" i="1" smtClean="0">
                          <a:latin typeface="Cambria Math" panose="02040503050406030204" pitchFamily="18" charset="0"/>
                        </a:rPr>
                        <m:t>R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𝑒𝐿𝑈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ko-KR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ko-KR" b="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082" y="1556792"/>
                <a:ext cx="2201820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662" b="-1087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416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altLang="ko-KR" sz="2200" dirty="0" err="1" smtClean="0"/>
              <a:t>MaxPool</a:t>
            </a:r>
            <a:r>
              <a:rPr lang="en-US" altLang="ko-KR" sz="2200" dirty="0" smtClean="0"/>
              <a:t> </a:t>
            </a:r>
          </a:p>
          <a:p>
            <a:pPr marL="0" indent="0">
              <a:buNone/>
            </a:pPr>
            <a:r>
              <a:rPr lang="en-US" altLang="ko-KR" dirty="0" smtClean="0"/>
              <a:t>- conv’ </a:t>
            </a:r>
            <a:r>
              <a:rPr lang="ko-KR" altLang="en-US" dirty="0" smtClean="0"/>
              <a:t>다음 </a:t>
            </a:r>
            <a:r>
              <a:rPr lang="en-US" altLang="ko-KR" dirty="0" smtClean="0"/>
              <a:t>Pooling</a:t>
            </a:r>
            <a:r>
              <a:rPr lang="ko-KR" altLang="en-US" dirty="0" smtClean="0"/>
              <a:t>을 </a:t>
            </a:r>
            <a:r>
              <a:rPr lang="en-US" altLang="ko-KR" dirty="0" err="1" smtClean="0"/>
              <a:t>MaxPooling</a:t>
            </a:r>
            <a:r>
              <a:rPr lang="ko-KR" altLang="en-US" dirty="0" smtClean="0"/>
              <a:t>으로 수행할 수 있게 해주는 함수</a:t>
            </a:r>
            <a:endParaRPr lang="en-US" altLang="ko-KR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함수 및 코드 소개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69F76-F7C7-4AAE-93C8-40CCE1012106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31" y="2031280"/>
            <a:ext cx="6671221" cy="44940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17" y="2535237"/>
            <a:ext cx="7448550" cy="348615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360055" y="4221088"/>
            <a:ext cx="1728192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79" y="1858567"/>
            <a:ext cx="6981825" cy="483949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35896" y="3631981"/>
            <a:ext cx="45883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</a:t>
            </a:r>
            <a:r>
              <a:rPr lang="en-US" altLang="ko-KR" dirty="0" smtClean="0"/>
              <a:t>x = [2 2 2 2 2 2 2 2 2 2]  </a:t>
            </a:r>
          </a:p>
          <a:p>
            <a:r>
              <a:rPr lang="en-US" altLang="ko-KR" dirty="0" err="1" smtClean="0"/>
              <a:t>ey</a:t>
            </a:r>
            <a:r>
              <a:rPr lang="en-US" altLang="ko-KR" dirty="0" smtClean="0"/>
              <a:t> = [2 </a:t>
            </a:r>
            <a:r>
              <a:rPr lang="en-US" altLang="ko-KR" dirty="0"/>
              <a:t>2 2 2 2 2 2 2 2 2]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762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/>
    </p:bldLst>
  </p:timing>
</p:sld>
</file>

<file path=ppt/theme/theme1.xml><?xml version="1.0" encoding="utf-8"?>
<a:theme xmlns:a="http://schemas.openxmlformats.org/drawingml/2006/main" name="CISL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37534</TotalTime>
  <Words>995</Words>
  <Application>Microsoft Office PowerPoint</Application>
  <PresentationFormat>화면 슬라이드 쇼(4:3)</PresentationFormat>
  <Paragraphs>320</Paragraphs>
  <Slides>29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굴림</vt:lpstr>
      <vt:lpstr>맑은 고딕</vt:lpstr>
      <vt:lpstr>Arial</vt:lpstr>
      <vt:lpstr>Cambria Math</vt:lpstr>
      <vt:lpstr>Tahoma</vt:lpstr>
      <vt:lpstr>Wingdings</vt:lpstr>
      <vt:lpstr>CISL Theme</vt:lpstr>
      <vt:lpstr>기말고사 프로젝트  </vt:lpstr>
      <vt:lpstr>목차</vt:lpstr>
      <vt:lpstr>1. 신경망 소개</vt:lpstr>
      <vt:lpstr>1. 신경망 소개</vt:lpstr>
      <vt:lpstr>2. 이론 설명</vt:lpstr>
      <vt:lpstr>2. 이론 설명</vt:lpstr>
      <vt:lpstr>2. 이론 설명</vt:lpstr>
      <vt:lpstr>2. 이론 설명</vt:lpstr>
      <vt:lpstr>3. 함수 및 코드 소개</vt:lpstr>
      <vt:lpstr>3. 함수 및 코드 소개</vt:lpstr>
      <vt:lpstr>3. 함수 및 코드 소개</vt:lpstr>
      <vt:lpstr>3. 함수 및 코드 소개</vt:lpstr>
      <vt:lpstr>4. 결과 소개</vt:lpstr>
      <vt:lpstr>4. 결과 소개</vt:lpstr>
      <vt:lpstr>4. 결과 소개</vt:lpstr>
      <vt:lpstr>4. 결과 소개</vt:lpstr>
      <vt:lpstr>4. 결과 소개</vt:lpstr>
      <vt:lpstr>4. 결과 소개</vt:lpstr>
      <vt:lpstr>4. 결과 소개</vt:lpstr>
      <vt:lpstr>4. 결과 소개</vt:lpstr>
      <vt:lpstr>4. 결과 소개</vt:lpstr>
      <vt:lpstr>4. 결과 소개</vt:lpstr>
      <vt:lpstr>4. 결과 소개</vt:lpstr>
      <vt:lpstr>4. 결과 소개</vt:lpstr>
      <vt:lpstr>4. 결과 소개</vt:lpstr>
      <vt:lpstr>4. 결과 소개</vt:lpstr>
      <vt:lpstr>5. 프로젝트 후 느낀점</vt:lpstr>
      <vt:lpstr>5. 프로젝트 후 느낀점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Kim Un Ha</dc:creator>
  <cp:lastModifiedBy>장민창</cp:lastModifiedBy>
  <cp:revision>2143</cp:revision>
  <dcterms:created xsi:type="dcterms:W3CDTF">2012-10-23T07:06:39Z</dcterms:created>
  <dcterms:modified xsi:type="dcterms:W3CDTF">2022-12-05T09:22:13Z</dcterms:modified>
</cp:coreProperties>
</file>